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564"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DC3381-28D7-4DC2-AC51-A29B83A20B87}" type="doc">
      <dgm:prSet loTypeId="urn:microsoft.com/office/officeart/2005/8/layout/vList5" loCatId="list" qsTypeId="urn:microsoft.com/office/officeart/2005/8/quickstyle/3d1" qsCatId="3D" csTypeId="urn:microsoft.com/office/officeart/2005/8/colors/accent3_4" csCatId="accent3" phldr="1"/>
      <dgm:spPr/>
      <dgm:t>
        <a:bodyPr/>
        <a:lstStyle/>
        <a:p>
          <a:endParaRPr lang="es-AR"/>
        </a:p>
      </dgm:t>
    </dgm:pt>
    <dgm:pt modelId="{85EECF4F-C4ED-4D49-8B6C-79AB66DEFE39}">
      <dgm:prSet phldrT="[Texto]" custT="1"/>
      <dgm:spPr>
        <a:solidFill>
          <a:srgbClr val="CC0000"/>
        </a:solidFill>
      </dgm:spPr>
      <dgm:t>
        <a:bodyPr/>
        <a:lstStyle/>
        <a:p>
          <a:r>
            <a:rPr lang="es-MX" sz="2800" dirty="0"/>
            <a:t>Instrumento de diálogo</a:t>
          </a:r>
          <a:endParaRPr lang="es-AR" sz="2800" dirty="0"/>
        </a:p>
      </dgm:t>
    </dgm:pt>
    <dgm:pt modelId="{1AE2FFC8-6019-451A-9B4F-2F1CF6951050}" type="parTrans" cxnId="{F55CF937-CA87-4564-9934-A65F2F94A8DA}">
      <dgm:prSet/>
      <dgm:spPr/>
      <dgm:t>
        <a:bodyPr/>
        <a:lstStyle/>
        <a:p>
          <a:endParaRPr lang="es-AR"/>
        </a:p>
      </dgm:t>
    </dgm:pt>
    <dgm:pt modelId="{67103DD2-8AC1-49E6-A341-E11AEBCA7714}" type="sibTrans" cxnId="{F55CF937-CA87-4564-9934-A65F2F94A8DA}">
      <dgm:prSet/>
      <dgm:spPr/>
      <dgm:t>
        <a:bodyPr/>
        <a:lstStyle/>
        <a:p>
          <a:endParaRPr lang="es-AR"/>
        </a:p>
      </dgm:t>
    </dgm:pt>
    <dgm:pt modelId="{0AE1510A-4809-433D-9E59-917DFA68C4AE}">
      <dgm:prSet phldrT="[Texto]"/>
      <dgm:spPr/>
      <dgm:t>
        <a:bodyPr/>
        <a:lstStyle/>
        <a:p>
          <a:r>
            <a:rPr lang="es-MX" dirty="0"/>
            <a:t>Forma efectiva para establecer vínculos sólidos con los grupos de interés de manera estructurada y continua.</a:t>
          </a:r>
          <a:endParaRPr lang="es-AR" dirty="0"/>
        </a:p>
      </dgm:t>
    </dgm:pt>
    <dgm:pt modelId="{93B29799-8B56-494E-BC9B-4A116BA51CAF}" type="parTrans" cxnId="{34DCC63D-329D-4F9E-84AD-88D8552CCD08}">
      <dgm:prSet/>
      <dgm:spPr/>
      <dgm:t>
        <a:bodyPr/>
        <a:lstStyle/>
        <a:p>
          <a:endParaRPr lang="es-AR"/>
        </a:p>
      </dgm:t>
    </dgm:pt>
    <dgm:pt modelId="{873F567C-640E-41AC-9CA4-181CA63D6B37}" type="sibTrans" cxnId="{34DCC63D-329D-4F9E-84AD-88D8552CCD08}">
      <dgm:prSet/>
      <dgm:spPr/>
      <dgm:t>
        <a:bodyPr/>
        <a:lstStyle/>
        <a:p>
          <a:endParaRPr lang="es-AR"/>
        </a:p>
      </dgm:t>
    </dgm:pt>
    <dgm:pt modelId="{43B51A52-F707-4D47-878F-00243C7A1F77}">
      <dgm:prSet phldrT="[Texto]"/>
      <dgm:spPr/>
      <dgm:t>
        <a:bodyPr/>
        <a:lstStyle/>
        <a:p>
          <a:r>
            <a:rPr lang="es-MX" dirty="0"/>
            <a:t>Permite conocer las preocupaciones y expectativas de los grupos de interés. Genera espacios para exponer distintos puntos de vista.</a:t>
          </a:r>
          <a:endParaRPr lang="es-AR" dirty="0"/>
        </a:p>
      </dgm:t>
    </dgm:pt>
    <dgm:pt modelId="{D59EEDE9-32AB-4B59-9A3E-A812DB8B09D4}" type="parTrans" cxnId="{3BBE9B59-38B8-45DF-8B4C-0D815D66BEDD}">
      <dgm:prSet/>
      <dgm:spPr/>
      <dgm:t>
        <a:bodyPr/>
        <a:lstStyle/>
        <a:p>
          <a:endParaRPr lang="es-AR"/>
        </a:p>
      </dgm:t>
    </dgm:pt>
    <dgm:pt modelId="{E6461359-25D3-4981-89D2-ACA308E02238}" type="sibTrans" cxnId="{3BBE9B59-38B8-45DF-8B4C-0D815D66BEDD}">
      <dgm:prSet/>
      <dgm:spPr/>
      <dgm:t>
        <a:bodyPr/>
        <a:lstStyle/>
        <a:p>
          <a:endParaRPr lang="es-AR"/>
        </a:p>
      </dgm:t>
    </dgm:pt>
    <dgm:pt modelId="{62EED038-4DB0-4EE3-9927-80FDE6FBC760}">
      <dgm:prSet phldrT="[Texto]" custT="1"/>
      <dgm:spPr>
        <a:solidFill>
          <a:srgbClr val="FF8000"/>
        </a:solidFill>
      </dgm:spPr>
      <dgm:t>
        <a:bodyPr/>
        <a:lstStyle/>
        <a:p>
          <a:r>
            <a:rPr lang="es-MX" sz="2800" dirty="0"/>
            <a:t>Instrumento de gestión</a:t>
          </a:r>
          <a:endParaRPr lang="es-AR" sz="2800" dirty="0"/>
        </a:p>
      </dgm:t>
    </dgm:pt>
    <dgm:pt modelId="{9F9CAE0F-BB93-4C57-9FC6-0C21B609389F}" type="parTrans" cxnId="{90F9D879-0B03-44F5-8F6C-AD3E3B08E8A7}">
      <dgm:prSet/>
      <dgm:spPr/>
      <dgm:t>
        <a:bodyPr/>
        <a:lstStyle/>
        <a:p>
          <a:endParaRPr lang="es-AR"/>
        </a:p>
      </dgm:t>
    </dgm:pt>
    <dgm:pt modelId="{91A6C466-CBC8-4AF7-9FF0-AA44C39406C7}" type="sibTrans" cxnId="{90F9D879-0B03-44F5-8F6C-AD3E3B08E8A7}">
      <dgm:prSet/>
      <dgm:spPr/>
      <dgm:t>
        <a:bodyPr/>
        <a:lstStyle/>
        <a:p>
          <a:endParaRPr lang="es-AR"/>
        </a:p>
      </dgm:t>
    </dgm:pt>
    <dgm:pt modelId="{90EA09F9-F1ED-49D4-9023-A86250DF7A74}">
      <dgm:prSet phldrT="[Texto]"/>
      <dgm:spPr/>
      <dgm:t>
        <a:bodyPr/>
        <a:lstStyle/>
        <a:p>
          <a:r>
            <a:rPr lang="es-ES" dirty="0"/>
            <a:t>Permite ordenar los procesos o modos de operar de la organización.</a:t>
          </a:r>
          <a:endParaRPr lang="es-AR" dirty="0"/>
        </a:p>
      </dgm:t>
    </dgm:pt>
    <dgm:pt modelId="{01A905F7-FC04-410E-A2FB-B7F5C0F82AD1}" type="parTrans" cxnId="{ABFF2997-531E-4C27-A21E-B8C77FDE2D08}">
      <dgm:prSet/>
      <dgm:spPr/>
      <dgm:t>
        <a:bodyPr/>
        <a:lstStyle/>
        <a:p>
          <a:endParaRPr lang="es-AR"/>
        </a:p>
      </dgm:t>
    </dgm:pt>
    <dgm:pt modelId="{EB9E945B-72A6-488F-B193-847CC75F5EA4}" type="sibTrans" cxnId="{ABFF2997-531E-4C27-A21E-B8C77FDE2D08}">
      <dgm:prSet/>
      <dgm:spPr/>
      <dgm:t>
        <a:bodyPr/>
        <a:lstStyle/>
        <a:p>
          <a:endParaRPr lang="es-AR"/>
        </a:p>
      </dgm:t>
    </dgm:pt>
    <dgm:pt modelId="{4F4EFD4B-306D-4303-B39D-F5D84554D5C4}">
      <dgm:prSet phldrT="[Texto]" custT="1"/>
      <dgm:spPr>
        <a:solidFill>
          <a:srgbClr val="FFCC00"/>
        </a:solidFill>
      </dgm:spPr>
      <dgm:t>
        <a:bodyPr/>
        <a:lstStyle/>
        <a:p>
          <a:r>
            <a:rPr lang="es-MX" sz="2800" dirty="0"/>
            <a:t>Instrumento estratégico</a:t>
          </a:r>
          <a:endParaRPr lang="es-AR" sz="2800" dirty="0"/>
        </a:p>
      </dgm:t>
    </dgm:pt>
    <dgm:pt modelId="{80B22257-C8DE-41DA-A186-7F7239F1249A}" type="parTrans" cxnId="{0760DC6C-5A4A-4785-9494-467ADD5E6A12}">
      <dgm:prSet/>
      <dgm:spPr/>
      <dgm:t>
        <a:bodyPr/>
        <a:lstStyle/>
        <a:p>
          <a:endParaRPr lang="es-AR"/>
        </a:p>
      </dgm:t>
    </dgm:pt>
    <dgm:pt modelId="{EB716D8D-0C66-4E14-B99E-1104E582248D}" type="sibTrans" cxnId="{0760DC6C-5A4A-4785-9494-467ADD5E6A12}">
      <dgm:prSet/>
      <dgm:spPr/>
      <dgm:t>
        <a:bodyPr/>
        <a:lstStyle/>
        <a:p>
          <a:endParaRPr lang="es-AR"/>
        </a:p>
      </dgm:t>
    </dgm:pt>
    <dgm:pt modelId="{995117DE-31FC-481B-BEA1-E2CCEACEDC58}">
      <dgm:prSet phldrT="[Texto]"/>
      <dgm:spPr/>
      <dgm:t>
        <a:bodyPr/>
        <a:lstStyle/>
        <a:p>
          <a:r>
            <a:rPr lang="es-MX" dirty="0"/>
            <a:t>Facilita estrategias de mejora continua en los aspectos que incluye.</a:t>
          </a:r>
          <a:endParaRPr lang="es-AR" dirty="0"/>
        </a:p>
      </dgm:t>
    </dgm:pt>
    <dgm:pt modelId="{1871C335-4CFC-47D7-8625-C4E8894911F7}" type="parTrans" cxnId="{7F4EEA1A-1106-40AB-8650-0F672E5EEDDA}">
      <dgm:prSet/>
      <dgm:spPr/>
      <dgm:t>
        <a:bodyPr/>
        <a:lstStyle/>
        <a:p>
          <a:endParaRPr lang="es-AR"/>
        </a:p>
      </dgm:t>
    </dgm:pt>
    <dgm:pt modelId="{82526CAB-1075-4536-9A10-3D0E35701B55}" type="sibTrans" cxnId="{7F4EEA1A-1106-40AB-8650-0F672E5EEDDA}">
      <dgm:prSet/>
      <dgm:spPr/>
      <dgm:t>
        <a:bodyPr/>
        <a:lstStyle/>
        <a:p>
          <a:endParaRPr lang="es-AR"/>
        </a:p>
      </dgm:t>
    </dgm:pt>
    <dgm:pt modelId="{629A474D-270B-4ABB-8E35-8ED3E91D4A5C}">
      <dgm:prSet phldrT="[Texto]"/>
      <dgm:spPr/>
      <dgm:t>
        <a:bodyPr/>
        <a:lstStyle/>
        <a:p>
          <a:r>
            <a:rPr lang="es-MX" dirty="0"/>
            <a:t>Permite la integración de la RSC al negocio a través del involucramiento de la gerencia en un sistema integrado de medición del desempeño de la organización</a:t>
          </a:r>
          <a:endParaRPr lang="es-AR" dirty="0"/>
        </a:p>
      </dgm:t>
    </dgm:pt>
    <dgm:pt modelId="{6844211A-E5BD-4326-AB7C-1E5B34504905}" type="parTrans" cxnId="{3E6DC1BB-8417-4165-906C-0406A1DCE8A1}">
      <dgm:prSet/>
      <dgm:spPr/>
      <dgm:t>
        <a:bodyPr/>
        <a:lstStyle/>
        <a:p>
          <a:endParaRPr lang="es-AR"/>
        </a:p>
      </dgm:t>
    </dgm:pt>
    <dgm:pt modelId="{B855C451-4D1A-4D7C-829A-42C6D8BC603E}" type="sibTrans" cxnId="{3E6DC1BB-8417-4165-906C-0406A1DCE8A1}">
      <dgm:prSet/>
      <dgm:spPr/>
      <dgm:t>
        <a:bodyPr/>
        <a:lstStyle/>
        <a:p>
          <a:endParaRPr lang="es-AR"/>
        </a:p>
      </dgm:t>
    </dgm:pt>
    <dgm:pt modelId="{D1F0B17E-240D-40D9-A59C-11A12BC0274D}">
      <dgm:prSet phldrT="[Texto]"/>
      <dgm:spPr/>
      <dgm:t>
        <a:bodyPr/>
        <a:lstStyle/>
        <a:p>
          <a:r>
            <a:rPr lang="es-ES" dirty="0"/>
            <a:t>Es un proceso que implica la sistematización y registro de distintas prácticas y procedimientos de una empresa.</a:t>
          </a:r>
          <a:endParaRPr lang="es-AR" dirty="0"/>
        </a:p>
      </dgm:t>
    </dgm:pt>
    <dgm:pt modelId="{6117616C-20A6-411D-8FD6-DC3FABCCBACE}" type="parTrans" cxnId="{70BAB92D-2FA5-443E-9B12-EA46FEDA7225}">
      <dgm:prSet/>
      <dgm:spPr/>
      <dgm:t>
        <a:bodyPr/>
        <a:lstStyle/>
        <a:p>
          <a:endParaRPr lang="es-AR"/>
        </a:p>
      </dgm:t>
    </dgm:pt>
    <dgm:pt modelId="{02EB6B38-D36D-417B-B280-D52D3BA4B885}" type="sibTrans" cxnId="{70BAB92D-2FA5-443E-9B12-EA46FEDA7225}">
      <dgm:prSet/>
      <dgm:spPr/>
      <dgm:t>
        <a:bodyPr/>
        <a:lstStyle/>
        <a:p>
          <a:endParaRPr lang="es-AR"/>
        </a:p>
      </dgm:t>
    </dgm:pt>
    <dgm:pt modelId="{9434CC85-7DD2-4D3D-91D6-257881967418}" type="pres">
      <dgm:prSet presAssocID="{47DC3381-28D7-4DC2-AC51-A29B83A20B87}" presName="Name0" presStyleCnt="0">
        <dgm:presLayoutVars>
          <dgm:dir/>
          <dgm:animLvl val="lvl"/>
          <dgm:resizeHandles val="exact"/>
        </dgm:presLayoutVars>
      </dgm:prSet>
      <dgm:spPr/>
    </dgm:pt>
    <dgm:pt modelId="{9C7D1D92-DD92-49EE-893A-0B76A7F76937}" type="pres">
      <dgm:prSet presAssocID="{85EECF4F-C4ED-4D49-8B6C-79AB66DEFE39}" presName="linNode" presStyleCnt="0"/>
      <dgm:spPr/>
    </dgm:pt>
    <dgm:pt modelId="{E75746B6-F529-4B37-81DB-7FB489462AD4}" type="pres">
      <dgm:prSet presAssocID="{85EECF4F-C4ED-4D49-8B6C-79AB66DEFE39}" presName="parentText" presStyleLbl="node1" presStyleIdx="0" presStyleCnt="3" custLinFactNeighborY="-3354">
        <dgm:presLayoutVars>
          <dgm:chMax val="1"/>
          <dgm:bulletEnabled val="1"/>
        </dgm:presLayoutVars>
      </dgm:prSet>
      <dgm:spPr/>
    </dgm:pt>
    <dgm:pt modelId="{CD366B17-D6C3-44A7-95A1-526A6E973DD6}" type="pres">
      <dgm:prSet presAssocID="{85EECF4F-C4ED-4D49-8B6C-79AB66DEFE39}" presName="descendantText" presStyleLbl="alignAccFollowNode1" presStyleIdx="0" presStyleCnt="3">
        <dgm:presLayoutVars>
          <dgm:bulletEnabled val="1"/>
        </dgm:presLayoutVars>
      </dgm:prSet>
      <dgm:spPr/>
    </dgm:pt>
    <dgm:pt modelId="{FF957545-F7A5-49A0-B1EB-F476FFF48CD0}" type="pres">
      <dgm:prSet presAssocID="{67103DD2-8AC1-49E6-A341-E11AEBCA7714}" presName="sp" presStyleCnt="0"/>
      <dgm:spPr/>
    </dgm:pt>
    <dgm:pt modelId="{0682D914-646B-4A59-99DE-C93488FDDE15}" type="pres">
      <dgm:prSet presAssocID="{62EED038-4DB0-4EE3-9927-80FDE6FBC760}" presName="linNode" presStyleCnt="0"/>
      <dgm:spPr/>
    </dgm:pt>
    <dgm:pt modelId="{2409D936-483A-43F7-824A-F8140899B840}" type="pres">
      <dgm:prSet presAssocID="{62EED038-4DB0-4EE3-9927-80FDE6FBC760}" presName="parentText" presStyleLbl="node1" presStyleIdx="1" presStyleCnt="3">
        <dgm:presLayoutVars>
          <dgm:chMax val="1"/>
          <dgm:bulletEnabled val="1"/>
        </dgm:presLayoutVars>
      </dgm:prSet>
      <dgm:spPr/>
    </dgm:pt>
    <dgm:pt modelId="{368DC657-533E-42D3-B63E-30E50551B92E}" type="pres">
      <dgm:prSet presAssocID="{62EED038-4DB0-4EE3-9927-80FDE6FBC760}" presName="descendantText" presStyleLbl="alignAccFollowNode1" presStyleIdx="1" presStyleCnt="3">
        <dgm:presLayoutVars>
          <dgm:bulletEnabled val="1"/>
        </dgm:presLayoutVars>
      </dgm:prSet>
      <dgm:spPr/>
    </dgm:pt>
    <dgm:pt modelId="{65B86D50-4A0D-467C-954F-8EA8DD47BECC}" type="pres">
      <dgm:prSet presAssocID="{91A6C466-CBC8-4AF7-9FF0-AA44C39406C7}" presName="sp" presStyleCnt="0"/>
      <dgm:spPr/>
    </dgm:pt>
    <dgm:pt modelId="{42A127C2-7CF9-426A-A2E1-10CDA5A20A34}" type="pres">
      <dgm:prSet presAssocID="{4F4EFD4B-306D-4303-B39D-F5D84554D5C4}" presName="linNode" presStyleCnt="0"/>
      <dgm:spPr/>
    </dgm:pt>
    <dgm:pt modelId="{F7E04432-2A2B-45C8-A7C6-40F570CE4ADA}" type="pres">
      <dgm:prSet presAssocID="{4F4EFD4B-306D-4303-B39D-F5D84554D5C4}" presName="parentText" presStyleLbl="node1" presStyleIdx="2" presStyleCnt="3">
        <dgm:presLayoutVars>
          <dgm:chMax val="1"/>
          <dgm:bulletEnabled val="1"/>
        </dgm:presLayoutVars>
      </dgm:prSet>
      <dgm:spPr/>
    </dgm:pt>
    <dgm:pt modelId="{147E8512-B7F4-48CA-AF02-59357FAD9B8B}" type="pres">
      <dgm:prSet presAssocID="{4F4EFD4B-306D-4303-B39D-F5D84554D5C4}" presName="descendantText" presStyleLbl="alignAccFollowNode1" presStyleIdx="2" presStyleCnt="3">
        <dgm:presLayoutVars>
          <dgm:bulletEnabled val="1"/>
        </dgm:presLayoutVars>
      </dgm:prSet>
      <dgm:spPr/>
    </dgm:pt>
  </dgm:ptLst>
  <dgm:cxnLst>
    <dgm:cxn modelId="{BC083705-71F2-4222-887D-6D1C94D8088F}" type="presOf" srcId="{62EED038-4DB0-4EE3-9927-80FDE6FBC760}" destId="{2409D936-483A-43F7-824A-F8140899B840}" srcOrd="0" destOrd="0" presId="urn:microsoft.com/office/officeart/2005/8/layout/vList5"/>
    <dgm:cxn modelId="{7F4EEA1A-1106-40AB-8650-0F672E5EEDDA}" srcId="{4F4EFD4B-306D-4303-B39D-F5D84554D5C4}" destId="{995117DE-31FC-481B-BEA1-E2CCEACEDC58}" srcOrd="0" destOrd="0" parTransId="{1871C335-4CFC-47D7-8625-C4E8894911F7}" sibTransId="{82526CAB-1075-4536-9A10-3D0E35701B55}"/>
    <dgm:cxn modelId="{70BAB92D-2FA5-443E-9B12-EA46FEDA7225}" srcId="{62EED038-4DB0-4EE3-9927-80FDE6FBC760}" destId="{D1F0B17E-240D-40D9-A59C-11A12BC0274D}" srcOrd="1" destOrd="0" parTransId="{6117616C-20A6-411D-8FD6-DC3FABCCBACE}" sibTransId="{02EB6B38-D36D-417B-B280-D52D3BA4B885}"/>
    <dgm:cxn modelId="{852C0731-1775-46A3-AEEA-99DD109C9F76}" type="presOf" srcId="{47DC3381-28D7-4DC2-AC51-A29B83A20B87}" destId="{9434CC85-7DD2-4D3D-91D6-257881967418}" srcOrd="0" destOrd="0" presId="urn:microsoft.com/office/officeart/2005/8/layout/vList5"/>
    <dgm:cxn modelId="{F55CF937-CA87-4564-9934-A65F2F94A8DA}" srcId="{47DC3381-28D7-4DC2-AC51-A29B83A20B87}" destId="{85EECF4F-C4ED-4D49-8B6C-79AB66DEFE39}" srcOrd="0" destOrd="0" parTransId="{1AE2FFC8-6019-451A-9B4F-2F1CF6951050}" sibTransId="{67103DD2-8AC1-49E6-A341-E11AEBCA7714}"/>
    <dgm:cxn modelId="{34DCC63D-329D-4F9E-84AD-88D8552CCD08}" srcId="{85EECF4F-C4ED-4D49-8B6C-79AB66DEFE39}" destId="{0AE1510A-4809-433D-9E59-917DFA68C4AE}" srcOrd="0" destOrd="0" parTransId="{93B29799-8B56-494E-BC9B-4A116BA51CAF}" sibTransId="{873F567C-640E-41AC-9CA4-181CA63D6B37}"/>
    <dgm:cxn modelId="{422F7646-652A-49CD-ABFA-7FA08C809D02}" type="presOf" srcId="{629A474D-270B-4ABB-8E35-8ED3E91D4A5C}" destId="{147E8512-B7F4-48CA-AF02-59357FAD9B8B}" srcOrd="0" destOrd="1" presId="urn:microsoft.com/office/officeart/2005/8/layout/vList5"/>
    <dgm:cxn modelId="{0760DC6C-5A4A-4785-9494-467ADD5E6A12}" srcId="{47DC3381-28D7-4DC2-AC51-A29B83A20B87}" destId="{4F4EFD4B-306D-4303-B39D-F5D84554D5C4}" srcOrd="2" destOrd="0" parTransId="{80B22257-C8DE-41DA-A186-7F7239F1249A}" sibTransId="{EB716D8D-0C66-4E14-B99E-1104E582248D}"/>
    <dgm:cxn modelId="{61A1BB53-6975-4BB5-BD58-6864ABA76F30}" type="presOf" srcId="{0AE1510A-4809-433D-9E59-917DFA68C4AE}" destId="{CD366B17-D6C3-44A7-95A1-526A6E973DD6}" srcOrd="0" destOrd="0" presId="urn:microsoft.com/office/officeart/2005/8/layout/vList5"/>
    <dgm:cxn modelId="{251CD154-8705-4FEB-B6C1-DC46989B411A}" type="presOf" srcId="{85EECF4F-C4ED-4D49-8B6C-79AB66DEFE39}" destId="{E75746B6-F529-4B37-81DB-7FB489462AD4}" srcOrd="0" destOrd="0" presId="urn:microsoft.com/office/officeart/2005/8/layout/vList5"/>
    <dgm:cxn modelId="{3BBE9B59-38B8-45DF-8B4C-0D815D66BEDD}" srcId="{85EECF4F-C4ED-4D49-8B6C-79AB66DEFE39}" destId="{43B51A52-F707-4D47-878F-00243C7A1F77}" srcOrd="1" destOrd="0" parTransId="{D59EEDE9-32AB-4B59-9A3E-A812DB8B09D4}" sibTransId="{E6461359-25D3-4981-89D2-ACA308E02238}"/>
    <dgm:cxn modelId="{90F9D879-0B03-44F5-8F6C-AD3E3B08E8A7}" srcId="{47DC3381-28D7-4DC2-AC51-A29B83A20B87}" destId="{62EED038-4DB0-4EE3-9927-80FDE6FBC760}" srcOrd="1" destOrd="0" parTransId="{9F9CAE0F-BB93-4C57-9FC6-0C21B609389F}" sibTransId="{91A6C466-CBC8-4AF7-9FF0-AA44C39406C7}"/>
    <dgm:cxn modelId="{7FEC8590-2A8D-4378-97B5-E8542EA328F9}" type="presOf" srcId="{4F4EFD4B-306D-4303-B39D-F5D84554D5C4}" destId="{F7E04432-2A2B-45C8-A7C6-40F570CE4ADA}" srcOrd="0" destOrd="0" presId="urn:microsoft.com/office/officeart/2005/8/layout/vList5"/>
    <dgm:cxn modelId="{7541D991-82FB-472B-810D-D9D676219C5A}" type="presOf" srcId="{90EA09F9-F1ED-49D4-9023-A86250DF7A74}" destId="{368DC657-533E-42D3-B63E-30E50551B92E}" srcOrd="0" destOrd="0" presId="urn:microsoft.com/office/officeart/2005/8/layout/vList5"/>
    <dgm:cxn modelId="{ABFF2997-531E-4C27-A21E-B8C77FDE2D08}" srcId="{62EED038-4DB0-4EE3-9927-80FDE6FBC760}" destId="{90EA09F9-F1ED-49D4-9023-A86250DF7A74}" srcOrd="0" destOrd="0" parTransId="{01A905F7-FC04-410E-A2FB-B7F5C0F82AD1}" sibTransId="{EB9E945B-72A6-488F-B193-847CC75F5EA4}"/>
    <dgm:cxn modelId="{F0C9399D-738A-4AE9-8607-898061A72382}" type="presOf" srcId="{D1F0B17E-240D-40D9-A59C-11A12BC0274D}" destId="{368DC657-533E-42D3-B63E-30E50551B92E}" srcOrd="0" destOrd="1" presId="urn:microsoft.com/office/officeart/2005/8/layout/vList5"/>
    <dgm:cxn modelId="{3E6DC1BB-8417-4165-906C-0406A1DCE8A1}" srcId="{4F4EFD4B-306D-4303-B39D-F5D84554D5C4}" destId="{629A474D-270B-4ABB-8E35-8ED3E91D4A5C}" srcOrd="1" destOrd="0" parTransId="{6844211A-E5BD-4326-AB7C-1E5B34504905}" sibTransId="{B855C451-4D1A-4D7C-829A-42C6D8BC603E}"/>
    <dgm:cxn modelId="{67E2DCF2-5E04-409D-BE79-0030C0BDA220}" type="presOf" srcId="{995117DE-31FC-481B-BEA1-E2CCEACEDC58}" destId="{147E8512-B7F4-48CA-AF02-59357FAD9B8B}" srcOrd="0" destOrd="0" presId="urn:microsoft.com/office/officeart/2005/8/layout/vList5"/>
    <dgm:cxn modelId="{772C2EFB-82C6-4DFE-B102-F42105AE9259}" type="presOf" srcId="{43B51A52-F707-4D47-878F-00243C7A1F77}" destId="{CD366B17-D6C3-44A7-95A1-526A6E973DD6}" srcOrd="0" destOrd="1" presId="urn:microsoft.com/office/officeart/2005/8/layout/vList5"/>
    <dgm:cxn modelId="{1A53DBDC-F7AC-41CE-9279-4B6F660BE460}" type="presParOf" srcId="{9434CC85-7DD2-4D3D-91D6-257881967418}" destId="{9C7D1D92-DD92-49EE-893A-0B76A7F76937}" srcOrd="0" destOrd="0" presId="urn:microsoft.com/office/officeart/2005/8/layout/vList5"/>
    <dgm:cxn modelId="{E538A839-186C-4B78-8438-C50693DBD7DA}" type="presParOf" srcId="{9C7D1D92-DD92-49EE-893A-0B76A7F76937}" destId="{E75746B6-F529-4B37-81DB-7FB489462AD4}" srcOrd="0" destOrd="0" presId="urn:microsoft.com/office/officeart/2005/8/layout/vList5"/>
    <dgm:cxn modelId="{210DFE0A-6F20-453B-AD69-8A9E7C8D579A}" type="presParOf" srcId="{9C7D1D92-DD92-49EE-893A-0B76A7F76937}" destId="{CD366B17-D6C3-44A7-95A1-526A6E973DD6}" srcOrd="1" destOrd="0" presId="urn:microsoft.com/office/officeart/2005/8/layout/vList5"/>
    <dgm:cxn modelId="{17972EA1-5AC7-4551-8347-C0B88661169C}" type="presParOf" srcId="{9434CC85-7DD2-4D3D-91D6-257881967418}" destId="{FF957545-F7A5-49A0-B1EB-F476FFF48CD0}" srcOrd="1" destOrd="0" presId="urn:microsoft.com/office/officeart/2005/8/layout/vList5"/>
    <dgm:cxn modelId="{7CAF55E1-25CD-4CF0-BF7D-6554AE98CC3A}" type="presParOf" srcId="{9434CC85-7DD2-4D3D-91D6-257881967418}" destId="{0682D914-646B-4A59-99DE-C93488FDDE15}" srcOrd="2" destOrd="0" presId="urn:microsoft.com/office/officeart/2005/8/layout/vList5"/>
    <dgm:cxn modelId="{347AD9FB-5A45-4026-A6A8-C24A2152D51F}" type="presParOf" srcId="{0682D914-646B-4A59-99DE-C93488FDDE15}" destId="{2409D936-483A-43F7-824A-F8140899B840}" srcOrd="0" destOrd="0" presId="urn:microsoft.com/office/officeart/2005/8/layout/vList5"/>
    <dgm:cxn modelId="{FFB365DD-F62B-43DC-9ED7-166186C7BD78}" type="presParOf" srcId="{0682D914-646B-4A59-99DE-C93488FDDE15}" destId="{368DC657-533E-42D3-B63E-30E50551B92E}" srcOrd="1" destOrd="0" presId="urn:microsoft.com/office/officeart/2005/8/layout/vList5"/>
    <dgm:cxn modelId="{AD25E13A-56E6-4CB3-8FD6-7DCA965D4FF3}" type="presParOf" srcId="{9434CC85-7DD2-4D3D-91D6-257881967418}" destId="{65B86D50-4A0D-467C-954F-8EA8DD47BECC}" srcOrd="3" destOrd="0" presId="urn:microsoft.com/office/officeart/2005/8/layout/vList5"/>
    <dgm:cxn modelId="{3E9D0F63-0DCC-4F77-A83A-A7F24034DC54}" type="presParOf" srcId="{9434CC85-7DD2-4D3D-91D6-257881967418}" destId="{42A127C2-7CF9-426A-A2E1-10CDA5A20A34}" srcOrd="4" destOrd="0" presId="urn:microsoft.com/office/officeart/2005/8/layout/vList5"/>
    <dgm:cxn modelId="{D1937614-11BE-4101-8E14-2A0AFBC5E2BD}" type="presParOf" srcId="{42A127C2-7CF9-426A-A2E1-10CDA5A20A34}" destId="{F7E04432-2A2B-45C8-A7C6-40F570CE4ADA}" srcOrd="0" destOrd="0" presId="urn:microsoft.com/office/officeart/2005/8/layout/vList5"/>
    <dgm:cxn modelId="{3B8C862E-4640-46BE-99E9-20FC56402821}" type="presParOf" srcId="{42A127C2-7CF9-426A-A2E1-10CDA5A20A34}" destId="{147E8512-B7F4-48CA-AF02-59357FAD9B8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66B17-D6C3-44A7-95A1-526A6E973DD6}">
      <dsp:nvSpPr>
        <dsp:cNvPr id="0" name=""/>
        <dsp:cNvSpPr/>
      </dsp:nvSpPr>
      <dsp:spPr>
        <a:xfrm rot="5400000">
          <a:off x="5038692" y="-1934565"/>
          <a:ext cx="1114871" cy="5266944"/>
        </a:xfrm>
        <a:prstGeom prst="round2SameRect">
          <a:avLst/>
        </a:prstGeom>
        <a:solidFill>
          <a:schemeClr val="accent3">
            <a:alpha val="90000"/>
            <a:tint val="55000"/>
            <a:hueOff val="0"/>
            <a:satOff val="0"/>
            <a:lumOff val="0"/>
            <a:alphaOff val="0"/>
          </a:schemeClr>
        </a:solidFill>
        <a:ln w="9525" cap="flat" cmpd="sng" algn="ctr">
          <a:solidFill>
            <a:schemeClr val="accent3">
              <a:alpha val="90000"/>
              <a:tint val="55000"/>
              <a:hueOff val="0"/>
              <a:satOff val="0"/>
              <a:lumOff val="0"/>
              <a:alphaOff val="0"/>
            </a:schemeClr>
          </a:solidFill>
          <a:prstDash val="solid"/>
        </a:ln>
        <a:effectLst>
          <a:outerShdw blurRad="65500" dist="381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MX" sz="1300" kern="1200" dirty="0"/>
            <a:t>Forma efectiva para establecer vínculos sólidos con los grupos de interés de manera estructurada y continua.</a:t>
          </a:r>
          <a:endParaRPr lang="es-AR" sz="1300" kern="1200" dirty="0"/>
        </a:p>
        <a:p>
          <a:pPr marL="114300" lvl="1" indent="-114300" algn="l" defTabSz="577850">
            <a:lnSpc>
              <a:spcPct val="90000"/>
            </a:lnSpc>
            <a:spcBef>
              <a:spcPct val="0"/>
            </a:spcBef>
            <a:spcAft>
              <a:spcPct val="15000"/>
            </a:spcAft>
            <a:buChar char="•"/>
          </a:pPr>
          <a:r>
            <a:rPr lang="es-MX" sz="1300" kern="1200" dirty="0"/>
            <a:t>Permite conocer las preocupaciones y expectativas de los grupos de interés. Genera espacios para exponer distintos puntos de vista.</a:t>
          </a:r>
          <a:endParaRPr lang="es-AR" sz="1300" kern="1200" dirty="0"/>
        </a:p>
      </dsp:txBody>
      <dsp:txXfrm rot="-5400000">
        <a:off x="2962656" y="195895"/>
        <a:ext cx="5212520" cy="1006023"/>
      </dsp:txXfrm>
    </dsp:sp>
    <dsp:sp modelId="{E75746B6-F529-4B37-81DB-7FB489462AD4}">
      <dsp:nvSpPr>
        <dsp:cNvPr id="0" name=""/>
        <dsp:cNvSpPr/>
      </dsp:nvSpPr>
      <dsp:spPr>
        <a:xfrm>
          <a:off x="0" y="0"/>
          <a:ext cx="2962656" cy="1393589"/>
        </a:xfrm>
        <a:prstGeom prst="roundRect">
          <a:avLst/>
        </a:prstGeom>
        <a:solidFill>
          <a:srgbClr val="CC0000"/>
        </a:soli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Instrumento de diálogo</a:t>
          </a:r>
          <a:endParaRPr lang="es-AR" sz="2800" kern="1200" dirty="0"/>
        </a:p>
      </dsp:txBody>
      <dsp:txXfrm>
        <a:off x="68029" y="68029"/>
        <a:ext cx="2826598" cy="1257531"/>
      </dsp:txXfrm>
    </dsp:sp>
    <dsp:sp modelId="{368DC657-533E-42D3-B63E-30E50551B92E}">
      <dsp:nvSpPr>
        <dsp:cNvPr id="0" name=""/>
        <dsp:cNvSpPr/>
      </dsp:nvSpPr>
      <dsp:spPr>
        <a:xfrm rot="5400000">
          <a:off x="5038692" y="-471297"/>
          <a:ext cx="1114871" cy="5266944"/>
        </a:xfrm>
        <a:prstGeom prst="round2SameRect">
          <a:avLst/>
        </a:prstGeom>
        <a:solidFill>
          <a:schemeClr val="accent3">
            <a:alpha val="90000"/>
            <a:tint val="55000"/>
            <a:hueOff val="0"/>
            <a:satOff val="0"/>
            <a:lumOff val="0"/>
            <a:alphaOff val="0"/>
          </a:schemeClr>
        </a:solidFill>
        <a:ln w="9525" cap="flat" cmpd="sng" algn="ctr">
          <a:solidFill>
            <a:schemeClr val="accent3">
              <a:alpha val="90000"/>
              <a:tint val="55000"/>
              <a:hueOff val="0"/>
              <a:satOff val="0"/>
              <a:lumOff val="0"/>
              <a:alphaOff val="0"/>
            </a:schemeClr>
          </a:solidFill>
          <a:prstDash val="solid"/>
        </a:ln>
        <a:effectLst>
          <a:outerShdw blurRad="65500" dist="381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kern="1200" dirty="0"/>
            <a:t>Permite ordenar los procesos o modos de operar de la organización.</a:t>
          </a:r>
          <a:endParaRPr lang="es-AR" sz="1300" kern="1200" dirty="0"/>
        </a:p>
        <a:p>
          <a:pPr marL="114300" lvl="1" indent="-114300" algn="l" defTabSz="577850">
            <a:lnSpc>
              <a:spcPct val="90000"/>
            </a:lnSpc>
            <a:spcBef>
              <a:spcPct val="0"/>
            </a:spcBef>
            <a:spcAft>
              <a:spcPct val="15000"/>
            </a:spcAft>
            <a:buChar char="•"/>
          </a:pPr>
          <a:r>
            <a:rPr lang="es-ES" sz="1300" kern="1200" dirty="0"/>
            <a:t>Es un proceso que implica la sistematización y registro de distintas prácticas y procedimientos de una empresa.</a:t>
          </a:r>
          <a:endParaRPr lang="es-AR" sz="1300" kern="1200" dirty="0"/>
        </a:p>
      </dsp:txBody>
      <dsp:txXfrm rot="-5400000">
        <a:off x="2962656" y="1659163"/>
        <a:ext cx="5212520" cy="1006023"/>
      </dsp:txXfrm>
    </dsp:sp>
    <dsp:sp modelId="{2409D936-483A-43F7-824A-F8140899B840}">
      <dsp:nvSpPr>
        <dsp:cNvPr id="0" name=""/>
        <dsp:cNvSpPr/>
      </dsp:nvSpPr>
      <dsp:spPr>
        <a:xfrm>
          <a:off x="0" y="1465380"/>
          <a:ext cx="2962656" cy="1393589"/>
        </a:xfrm>
        <a:prstGeom prst="roundRect">
          <a:avLst/>
        </a:prstGeom>
        <a:solidFill>
          <a:srgbClr val="FF8000"/>
        </a:soli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Instrumento de gestión</a:t>
          </a:r>
          <a:endParaRPr lang="es-AR" sz="2800" kern="1200" dirty="0"/>
        </a:p>
      </dsp:txBody>
      <dsp:txXfrm>
        <a:off x="68029" y="1533409"/>
        <a:ext cx="2826598" cy="1257531"/>
      </dsp:txXfrm>
    </dsp:sp>
    <dsp:sp modelId="{147E8512-B7F4-48CA-AF02-59357FAD9B8B}">
      <dsp:nvSpPr>
        <dsp:cNvPr id="0" name=""/>
        <dsp:cNvSpPr/>
      </dsp:nvSpPr>
      <dsp:spPr>
        <a:xfrm rot="5400000">
          <a:off x="5038692" y="991971"/>
          <a:ext cx="1114871" cy="5266944"/>
        </a:xfrm>
        <a:prstGeom prst="round2SameRect">
          <a:avLst/>
        </a:prstGeom>
        <a:solidFill>
          <a:schemeClr val="accent3">
            <a:alpha val="90000"/>
            <a:tint val="55000"/>
            <a:hueOff val="0"/>
            <a:satOff val="0"/>
            <a:lumOff val="0"/>
            <a:alphaOff val="0"/>
          </a:schemeClr>
        </a:solidFill>
        <a:ln w="9525" cap="flat" cmpd="sng" algn="ctr">
          <a:solidFill>
            <a:schemeClr val="accent3">
              <a:alpha val="90000"/>
              <a:tint val="55000"/>
              <a:hueOff val="0"/>
              <a:satOff val="0"/>
              <a:lumOff val="0"/>
              <a:alphaOff val="0"/>
            </a:schemeClr>
          </a:solidFill>
          <a:prstDash val="solid"/>
        </a:ln>
        <a:effectLst>
          <a:outerShdw blurRad="65500" dist="381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MX" sz="1300" kern="1200" dirty="0"/>
            <a:t>Facilita estrategias de mejora continua en los aspectos que incluye.</a:t>
          </a:r>
          <a:endParaRPr lang="es-AR" sz="1300" kern="1200" dirty="0"/>
        </a:p>
        <a:p>
          <a:pPr marL="114300" lvl="1" indent="-114300" algn="l" defTabSz="577850">
            <a:lnSpc>
              <a:spcPct val="90000"/>
            </a:lnSpc>
            <a:spcBef>
              <a:spcPct val="0"/>
            </a:spcBef>
            <a:spcAft>
              <a:spcPct val="15000"/>
            </a:spcAft>
            <a:buChar char="•"/>
          </a:pPr>
          <a:r>
            <a:rPr lang="es-MX" sz="1300" kern="1200" dirty="0"/>
            <a:t>Permite la integración de la RSC al negocio a través del involucramiento de la gerencia en un sistema integrado de medición del desempeño de la organización</a:t>
          </a:r>
          <a:endParaRPr lang="es-AR" sz="1300" kern="1200" dirty="0"/>
        </a:p>
      </dsp:txBody>
      <dsp:txXfrm rot="-5400000">
        <a:off x="2962656" y="3122431"/>
        <a:ext cx="5212520" cy="1006023"/>
      </dsp:txXfrm>
    </dsp:sp>
    <dsp:sp modelId="{F7E04432-2A2B-45C8-A7C6-40F570CE4ADA}">
      <dsp:nvSpPr>
        <dsp:cNvPr id="0" name=""/>
        <dsp:cNvSpPr/>
      </dsp:nvSpPr>
      <dsp:spPr>
        <a:xfrm>
          <a:off x="0" y="2928649"/>
          <a:ext cx="2962656" cy="1393589"/>
        </a:xfrm>
        <a:prstGeom prst="roundRect">
          <a:avLst/>
        </a:prstGeom>
        <a:solidFill>
          <a:srgbClr val="FFCC00"/>
        </a:soli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Instrumento estratégico</a:t>
          </a:r>
          <a:endParaRPr lang="es-AR" sz="2800" kern="1200" dirty="0"/>
        </a:p>
      </dsp:txBody>
      <dsp:txXfrm>
        <a:off x="68029" y="2996678"/>
        <a:ext cx="2826598" cy="12575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19" name="18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8" name="7 Marcador de pie de página"/>
          <p:cNvSpPr>
            <a:spLocks noGrp="1"/>
          </p:cNvSpPr>
          <p:nvPr>
            <p:ph type="ftr" sz="quarter" idx="11"/>
          </p:nvPr>
        </p:nvSpPr>
        <p:spPr/>
        <p:txBody>
          <a:bodyPr/>
          <a:lstStyle/>
          <a:p>
            <a:endParaRPr lang="es-ES"/>
          </a:p>
        </p:txBody>
      </p:sp>
      <p:sp>
        <p:nvSpPr>
          <p:cNvPr id="11" name="10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F51A14F-9DF1-455E-85A7-FCE9F091C618}" type="datetimeFigureOut">
              <a:rPr lang="es-ES" smtClean="0"/>
              <a:t>09/09/2017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CA62C5E-C2DB-4D95-8E50-9B760637FAD8}"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p>
            <a:r>
              <a:rPr kumimoji="0" lang="es-ES"/>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F51A14F-9DF1-455E-85A7-FCE9F091C618}" type="datetimeFigureOut">
              <a:rPr lang="es-ES" smtClean="0"/>
              <a:t>09/09/2017</a:t>
            </a:fld>
            <a:endParaRPr lang="es-ES"/>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CA62C5E-C2DB-4D95-8E50-9B760637FAD8}"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20688"/>
            <a:ext cx="7772400" cy="1470025"/>
          </a:xfrm>
        </p:spPr>
        <p:txBody>
          <a:bodyPr/>
          <a:lstStyle/>
          <a:p>
            <a:r>
              <a:rPr lang="es-ES" dirty="0"/>
              <a:t>ILPO 55</a:t>
            </a:r>
          </a:p>
        </p:txBody>
      </p:sp>
      <p:sp>
        <p:nvSpPr>
          <p:cNvPr id="3" name="2 Subtítulo"/>
          <p:cNvSpPr>
            <a:spLocks noGrp="1"/>
          </p:cNvSpPr>
          <p:nvPr>
            <p:ph type="subTitle" idx="1"/>
          </p:nvPr>
        </p:nvSpPr>
        <p:spPr>
          <a:xfrm>
            <a:off x="1371600" y="2108448"/>
            <a:ext cx="7160840" cy="1752600"/>
          </a:xfrm>
        </p:spPr>
        <p:txBody>
          <a:bodyPr/>
          <a:lstStyle/>
          <a:p>
            <a:r>
              <a:rPr lang="es-ES" dirty="0"/>
              <a:t>RESPONSABILIDAD SOCIAL CORPORATIVA</a:t>
            </a:r>
          </a:p>
        </p:txBody>
      </p:sp>
      <p:pic>
        <p:nvPicPr>
          <p:cNvPr id="4" name="Picture 0" descr="ERSMUS + LOGO.jpg"/>
          <p:cNvPicPr/>
          <p:nvPr/>
        </p:nvPicPr>
        <p:blipFill>
          <a:blip r:embed="rId2"/>
          <a:stretch>
            <a:fillRect/>
          </a:stretch>
        </p:blipFill>
        <p:spPr>
          <a:xfrm>
            <a:off x="887412" y="4208884"/>
            <a:ext cx="2467610" cy="704850"/>
          </a:xfrm>
          <a:prstGeom prst="rect">
            <a:avLst/>
          </a:prstGeom>
        </p:spPr>
      </p:pic>
      <p:pic>
        <p:nvPicPr>
          <p:cNvPr id="5" name="Picture 1" descr="EUPA logo.JPG"/>
          <p:cNvPicPr/>
          <p:nvPr/>
        </p:nvPicPr>
        <p:blipFill>
          <a:blip r:embed="rId3"/>
          <a:stretch>
            <a:fillRect/>
          </a:stretch>
        </p:blipFill>
        <p:spPr>
          <a:xfrm>
            <a:off x="6754812" y="4151734"/>
            <a:ext cx="1501775" cy="860425"/>
          </a:xfrm>
          <a:prstGeom prst="rect">
            <a:avLst/>
          </a:prstGeom>
        </p:spPr>
      </p:pic>
      <p:pic>
        <p:nvPicPr>
          <p:cNvPr id="6" name="Picture 0" descr="ILPO55_1.jpg"/>
          <p:cNvPicPr/>
          <p:nvPr/>
        </p:nvPicPr>
        <p:blipFill>
          <a:blip r:embed="rId4"/>
          <a:stretch>
            <a:fillRect/>
          </a:stretch>
        </p:blipFill>
        <p:spPr>
          <a:xfrm>
            <a:off x="3554412" y="4180309"/>
            <a:ext cx="2638425" cy="904875"/>
          </a:xfrm>
          <a:prstGeom prst="rect">
            <a:avLst/>
          </a:prstGeom>
        </p:spPr>
      </p:pic>
    </p:spTree>
    <p:extLst>
      <p:ext uri="{BB962C8B-B14F-4D97-AF65-F5344CB8AC3E}">
        <p14:creationId xmlns:p14="http://schemas.microsoft.com/office/powerpoint/2010/main" val="2285670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RSC</a:t>
            </a:r>
          </a:p>
        </p:txBody>
      </p:sp>
      <p:sp>
        <p:nvSpPr>
          <p:cNvPr id="3" name="2 Marcador de contenido"/>
          <p:cNvSpPr>
            <a:spLocks noGrp="1"/>
          </p:cNvSpPr>
          <p:nvPr>
            <p:ph idx="1"/>
          </p:nvPr>
        </p:nvSpPr>
        <p:spPr>
          <a:xfrm>
            <a:off x="502920" y="1196752"/>
            <a:ext cx="8183880" cy="4187952"/>
          </a:xfrm>
        </p:spPr>
        <p:txBody>
          <a:bodyPr>
            <a:normAutofit/>
          </a:bodyPr>
          <a:lstStyle/>
          <a:p>
            <a:pPr fontAlgn="base"/>
            <a:r>
              <a:rPr lang="es-ES" dirty="0"/>
              <a:t>Responsabilidad Social Corporativa (RSC) es una forma de dirigir las empresas basado en la gestión de los impactos que su actividad genera sobre sus clientes, empleados, accionistas, comunidades locales, medioambiente y sobre la sociedad en general.</a:t>
            </a:r>
          </a:p>
          <a:p>
            <a:pPr marL="0" indent="0">
              <a:buNone/>
            </a:pPr>
            <a:endParaRPr lang="es-ES" dirty="0"/>
          </a:p>
        </p:txBody>
      </p:sp>
    </p:spTree>
    <p:extLst>
      <p:ext uri="{BB962C8B-B14F-4D97-AF65-F5344CB8AC3E}">
        <p14:creationId xmlns:p14="http://schemas.microsoft.com/office/powerpoint/2010/main" val="300576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5 principios que rigen la RSC</a:t>
            </a:r>
          </a:p>
        </p:txBody>
      </p:sp>
      <p:sp>
        <p:nvSpPr>
          <p:cNvPr id="3" name="2 Marcador de contenido"/>
          <p:cNvSpPr>
            <a:spLocks noGrp="1"/>
          </p:cNvSpPr>
          <p:nvPr>
            <p:ph idx="1"/>
          </p:nvPr>
        </p:nvSpPr>
        <p:spPr>
          <a:xfrm>
            <a:off x="502920" y="1196752"/>
            <a:ext cx="8183880" cy="4187952"/>
          </a:xfrm>
        </p:spPr>
        <p:txBody>
          <a:bodyPr>
            <a:normAutofit/>
          </a:bodyPr>
          <a:lstStyle/>
          <a:p>
            <a:pPr fontAlgn="base"/>
            <a:r>
              <a:rPr lang="es-ES" dirty="0"/>
              <a:t>1. Cumplimiento de la legislación</a:t>
            </a:r>
          </a:p>
          <a:p>
            <a:pPr fontAlgn="base"/>
            <a:r>
              <a:rPr lang="es-ES" dirty="0"/>
              <a:t>2. Global y transversal</a:t>
            </a:r>
          </a:p>
          <a:p>
            <a:pPr fontAlgn="base"/>
            <a:r>
              <a:rPr lang="es-ES" dirty="0"/>
              <a:t>3. Ética y coherencia</a:t>
            </a:r>
          </a:p>
          <a:p>
            <a:pPr fontAlgn="base"/>
            <a:r>
              <a:rPr lang="es-ES" dirty="0"/>
              <a:t>4. Gestión de impactos</a:t>
            </a:r>
          </a:p>
          <a:p>
            <a:pPr fontAlgn="base"/>
            <a:r>
              <a:rPr lang="es-ES" dirty="0"/>
              <a:t>5. Satisfacción de expectativas y necesidades</a:t>
            </a:r>
          </a:p>
        </p:txBody>
      </p:sp>
    </p:spTree>
    <p:extLst>
      <p:ext uri="{BB962C8B-B14F-4D97-AF65-F5344CB8AC3E}">
        <p14:creationId xmlns:p14="http://schemas.microsoft.com/office/powerpoint/2010/main" val="2690684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Por qué es importante</a:t>
            </a:r>
          </a:p>
        </p:txBody>
      </p:sp>
      <p:sp>
        <p:nvSpPr>
          <p:cNvPr id="3" name="2 Marcador de contenido"/>
          <p:cNvSpPr>
            <a:spLocks noGrp="1"/>
          </p:cNvSpPr>
          <p:nvPr>
            <p:ph idx="1"/>
          </p:nvPr>
        </p:nvSpPr>
        <p:spPr>
          <a:xfrm>
            <a:off x="502920" y="1196752"/>
            <a:ext cx="8183880" cy="4187952"/>
          </a:xfrm>
        </p:spPr>
        <p:txBody>
          <a:bodyPr>
            <a:normAutofit fontScale="55000" lnSpcReduction="20000"/>
          </a:bodyPr>
          <a:lstStyle/>
          <a:p>
            <a:pPr marL="0" indent="0" fontAlgn="base">
              <a:buNone/>
            </a:pPr>
            <a:r>
              <a:rPr lang="es-ES" dirty="0"/>
              <a:t>A principios de la década de 1990, la globalización prometía un futuro lleno de buenos augurios. Se suponía  que todos saldrían ganando, tanto los países desarrollados como los países en vías de desarrollo. Parecía que la globalización produciría un desarrollo sin precedentes a escala mundial pero todas esas expectativas se han ido diluyendo al producirse grandes desequilibrios tanto entre los países como dentro de ellos.</a:t>
            </a:r>
          </a:p>
          <a:p>
            <a:pPr fontAlgn="base"/>
            <a:endParaRPr lang="es-ES" dirty="0"/>
          </a:p>
          <a:p>
            <a:pPr marL="0" indent="0" fontAlgn="base">
              <a:buNone/>
            </a:pPr>
            <a:r>
              <a:rPr lang="es-ES" dirty="0"/>
              <a:t>La globalización ha favorecido:</a:t>
            </a:r>
          </a:p>
          <a:p>
            <a:pPr fontAlgn="base"/>
            <a:endParaRPr lang="es-ES" dirty="0"/>
          </a:p>
          <a:p>
            <a:pPr fontAlgn="base"/>
            <a:r>
              <a:rPr lang="es-ES" dirty="0"/>
              <a:t>El aumento del poder de la empresa en detrimento de los Estados</a:t>
            </a:r>
          </a:p>
          <a:p>
            <a:pPr fontAlgn="base"/>
            <a:r>
              <a:rPr lang="es-ES" dirty="0"/>
              <a:t>La disminución en derechos para atraer la inversión directa extranjera</a:t>
            </a:r>
          </a:p>
          <a:p>
            <a:pPr fontAlgn="base"/>
            <a:r>
              <a:rPr lang="es-ES" dirty="0"/>
              <a:t>Los procesos de deslocalización</a:t>
            </a:r>
          </a:p>
          <a:p>
            <a:pPr fontAlgn="base"/>
            <a:r>
              <a:rPr lang="es-ES" dirty="0"/>
              <a:t>La privatización de servicios básicos</a:t>
            </a:r>
          </a:p>
          <a:p>
            <a:pPr fontAlgn="base"/>
            <a:r>
              <a:rPr lang="es-ES" dirty="0"/>
              <a:t>Todo este contexto expuesto, ha favorecido el auge del debate sobre la Responsabilidad Social Corporativa (RSC), como herramienta que sirva para aminorar el impacto negativo de las empresas en general y de las multinacionales en particular, sobre los derechos sociales, laborales, el medioambiente y en definitiva, sobre los Derechos Humanos.</a:t>
            </a:r>
          </a:p>
        </p:txBody>
      </p:sp>
    </p:spTree>
    <p:extLst>
      <p:ext uri="{BB962C8B-B14F-4D97-AF65-F5344CB8AC3E}">
        <p14:creationId xmlns:p14="http://schemas.microsoft.com/office/powerpoint/2010/main" val="2903331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Ámbitos de la RSC</a:t>
            </a:r>
          </a:p>
        </p:txBody>
      </p:sp>
      <p:sp>
        <p:nvSpPr>
          <p:cNvPr id="3" name="2 Marcador de contenido"/>
          <p:cNvSpPr>
            <a:spLocks noGrp="1"/>
          </p:cNvSpPr>
          <p:nvPr>
            <p:ph idx="1"/>
          </p:nvPr>
        </p:nvSpPr>
        <p:spPr>
          <a:xfrm>
            <a:off x="502920" y="1196752"/>
            <a:ext cx="8183880" cy="4187952"/>
          </a:xfrm>
        </p:spPr>
        <p:txBody>
          <a:bodyPr>
            <a:normAutofit fontScale="55000" lnSpcReduction="20000"/>
          </a:bodyPr>
          <a:lstStyle/>
          <a:p>
            <a:pPr marL="0" indent="0" fontAlgn="base">
              <a:buNone/>
            </a:pPr>
            <a:r>
              <a:rPr lang="es-ES" dirty="0"/>
              <a:t>La RSC es un concepto transversal que afecta a distintos ámbitos de gestión de la empresa, por lo que las actividades desarrolladas en el marco de la RSC han de estar:</a:t>
            </a:r>
          </a:p>
          <a:p>
            <a:pPr marL="0" indent="0" fontAlgn="base">
              <a:buNone/>
            </a:pPr>
            <a:endParaRPr lang="es-ES" dirty="0"/>
          </a:p>
          <a:p>
            <a:pPr fontAlgn="base"/>
            <a:r>
              <a:rPr lang="es-ES" dirty="0"/>
              <a:t>Vinculadas a la actividad básica de la empresa</a:t>
            </a:r>
          </a:p>
          <a:p>
            <a:pPr fontAlgn="base"/>
            <a:r>
              <a:rPr lang="es-ES" dirty="0"/>
              <a:t>Tener una vocación de permanencia</a:t>
            </a:r>
          </a:p>
          <a:p>
            <a:pPr fontAlgn="base"/>
            <a:r>
              <a:rPr lang="es-ES" dirty="0"/>
              <a:t>Implicar un compromiso de la alta dirección</a:t>
            </a:r>
          </a:p>
          <a:p>
            <a:pPr marL="0" indent="0" fontAlgn="base">
              <a:buNone/>
            </a:pPr>
            <a:endParaRPr lang="es-ES" dirty="0"/>
          </a:p>
          <a:p>
            <a:pPr marL="0" indent="0" fontAlgn="base">
              <a:buNone/>
            </a:pPr>
            <a:r>
              <a:rPr lang="es-ES" dirty="0"/>
              <a:t>Existe un acuerdo sobre las grandes áreas temáticas que abarca la RSC: la económica, la social y la medioambiental. Sin embargo si algo caracteriza a la RSC es su carácter pluridimensional que afecta a distintos ámbitos de la gestión de la empresa:</a:t>
            </a:r>
          </a:p>
          <a:p>
            <a:pPr marL="0" indent="0" fontAlgn="base">
              <a:buNone/>
            </a:pPr>
            <a:endParaRPr lang="es-ES" dirty="0"/>
          </a:p>
          <a:p>
            <a:pPr fontAlgn="base"/>
            <a:r>
              <a:rPr lang="es-ES" dirty="0"/>
              <a:t>derechos humanos</a:t>
            </a:r>
          </a:p>
          <a:p>
            <a:pPr fontAlgn="base"/>
            <a:r>
              <a:rPr lang="es-ES" dirty="0"/>
              <a:t>prácticas de trabajo y empleo</a:t>
            </a:r>
          </a:p>
          <a:p>
            <a:pPr fontAlgn="base"/>
            <a:r>
              <a:rPr lang="es-ES" dirty="0"/>
              <a:t>protección de la salud</a:t>
            </a:r>
          </a:p>
          <a:p>
            <a:pPr fontAlgn="base"/>
            <a:r>
              <a:rPr lang="es-ES" dirty="0"/>
              <a:t>cuestiones medioambientales</a:t>
            </a:r>
          </a:p>
          <a:p>
            <a:pPr fontAlgn="base"/>
            <a:r>
              <a:rPr lang="es-ES" dirty="0"/>
              <a:t>lucha contra el fraude y la corrupción</a:t>
            </a:r>
          </a:p>
          <a:p>
            <a:pPr fontAlgn="base"/>
            <a:r>
              <a:rPr lang="es-ES" dirty="0"/>
              <a:t>intereses de los consumidores.</a:t>
            </a:r>
          </a:p>
        </p:txBody>
      </p:sp>
    </p:spTree>
    <p:extLst>
      <p:ext uri="{BB962C8B-B14F-4D97-AF65-F5344CB8AC3E}">
        <p14:creationId xmlns:p14="http://schemas.microsoft.com/office/powerpoint/2010/main" val="1341778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Marco conceptual</a:t>
            </a:r>
          </a:p>
        </p:txBody>
      </p:sp>
      <p:sp>
        <p:nvSpPr>
          <p:cNvPr id="6" name="Rectangle 2052">
            <a:extLst>
              <a:ext uri="{FF2B5EF4-FFF2-40B4-BE49-F238E27FC236}">
                <a16:creationId xmlns:a16="http://schemas.microsoft.com/office/drawing/2014/main" id="{929407A2-9506-4B23-8EF8-58AB2EB5484F}"/>
              </a:ext>
            </a:extLst>
          </p:cNvPr>
          <p:cNvSpPr txBox="1">
            <a:spLocks noChangeArrowheads="1"/>
          </p:cNvSpPr>
          <p:nvPr/>
        </p:nvSpPr>
        <p:spPr bwMode="auto">
          <a:xfrm>
            <a:off x="827584" y="476672"/>
            <a:ext cx="7391400" cy="838200"/>
          </a:xfrm>
          <a:prstGeom prst="rect">
            <a:avLst/>
          </a:prstGeom>
          <a:noFill/>
          <a:ln w="38100">
            <a:solidFill>
              <a:srgbClr val="FF9900"/>
            </a:solidFill>
            <a:miter lim="800000"/>
            <a:headEnd/>
            <a:tailEnd/>
          </a:ln>
        </p:spPr>
        <p:txBody>
          <a:bodyPr vert="horz" lIns="182880" tIns="91440">
            <a:normAutofit fontScale="925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lgn="ctr">
              <a:spcBef>
                <a:spcPct val="0"/>
              </a:spcBef>
              <a:buClrTx/>
              <a:buFontTx/>
              <a:buNone/>
            </a:pPr>
            <a:r>
              <a:rPr lang="es-AR" altLang="es-ES" sz="2000">
                <a:solidFill>
                  <a:srgbClr val="006699"/>
                </a:solidFill>
              </a:rPr>
              <a:t>La Responsabilidad Social Corporativa </a:t>
            </a:r>
          </a:p>
          <a:p>
            <a:pPr marL="0" indent="0" algn="ctr">
              <a:spcBef>
                <a:spcPct val="0"/>
              </a:spcBef>
              <a:buClrTx/>
              <a:buFontTx/>
              <a:buNone/>
            </a:pPr>
            <a:r>
              <a:rPr lang="es-AR" altLang="es-ES" sz="2000">
                <a:solidFill>
                  <a:srgbClr val="006699"/>
                </a:solidFill>
              </a:rPr>
              <a:t>es un tema cada vez más relevante en las sociedades globalizadas</a:t>
            </a:r>
          </a:p>
          <a:p>
            <a:pPr marL="0" indent="0" algn="ctr">
              <a:spcBef>
                <a:spcPct val="0"/>
              </a:spcBef>
              <a:buClrTx/>
              <a:buFontTx/>
              <a:buNone/>
            </a:pPr>
            <a:endParaRPr lang="en-US" altLang="es-ES" sz="2000">
              <a:solidFill>
                <a:srgbClr val="006699"/>
              </a:solidFill>
            </a:endParaRPr>
          </a:p>
        </p:txBody>
      </p:sp>
      <p:sp>
        <p:nvSpPr>
          <p:cNvPr id="7" name="Rectangle 2053">
            <a:extLst>
              <a:ext uri="{FF2B5EF4-FFF2-40B4-BE49-F238E27FC236}">
                <a16:creationId xmlns:a16="http://schemas.microsoft.com/office/drawing/2014/main" id="{E2CD616A-CF99-4972-B18A-4650E4315EDE}"/>
              </a:ext>
            </a:extLst>
          </p:cNvPr>
          <p:cNvSpPr>
            <a:spLocks noChangeArrowheads="1"/>
          </p:cNvSpPr>
          <p:nvPr/>
        </p:nvSpPr>
        <p:spPr bwMode="auto">
          <a:xfrm>
            <a:off x="675184" y="2381672"/>
            <a:ext cx="7620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spcBef>
                <a:spcPct val="50000"/>
              </a:spcBef>
            </a:pPr>
            <a:r>
              <a:rPr lang="es-ES" altLang="es-ES">
                <a:solidFill>
                  <a:srgbClr val="006699"/>
                </a:solidFill>
                <a:latin typeface="Agilita Com Medium" pitchFamily="34" charset="0"/>
              </a:rPr>
              <a:t>Se consolida como parte de la  </a:t>
            </a:r>
            <a:r>
              <a:rPr lang="es-ES" altLang="es-ES" b="1">
                <a:solidFill>
                  <a:srgbClr val="006699"/>
                </a:solidFill>
                <a:latin typeface="Agilita Com Medium" pitchFamily="34" charset="0"/>
              </a:rPr>
              <a:t>agenda de  las empresas</a:t>
            </a:r>
            <a:r>
              <a:rPr lang="es-ES" altLang="es-ES">
                <a:solidFill>
                  <a:srgbClr val="006699"/>
                </a:solidFill>
                <a:latin typeface="Agilita Com Medium" pitchFamily="34" charset="0"/>
              </a:rPr>
              <a:t> por su impacto en el </a:t>
            </a:r>
            <a:r>
              <a:rPr lang="es-ES" altLang="es-ES" b="1">
                <a:solidFill>
                  <a:srgbClr val="006699"/>
                </a:solidFill>
                <a:latin typeface="Agilita Com Medium" pitchFamily="34" charset="0"/>
              </a:rPr>
              <a:t>desarrollo de valor estructural</a:t>
            </a:r>
            <a:endParaRPr lang="es-ES" altLang="es-ES" sz="1400">
              <a:latin typeface="Arial" panose="020B0604020202020204" pitchFamily="34" charset="0"/>
            </a:endParaRPr>
          </a:p>
        </p:txBody>
      </p:sp>
      <p:sp>
        <p:nvSpPr>
          <p:cNvPr id="8" name="Rectangle 2054">
            <a:extLst>
              <a:ext uri="{FF2B5EF4-FFF2-40B4-BE49-F238E27FC236}">
                <a16:creationId xmlns:a16="http://schemas.microsoft.com/office/drawing/2014/main" id="{0300C3C7-AC51-47BC-B966-D19726079214}"/>
              </a:ext>
            </a:extLst>
          </p:cNvPr>
          <p:cNvSpPr>
            <a:spLocks noChangeArrowheads="1"/>
          </p:cNvSpPr>
          <p:nvPr/>
        </p:nvSpPr>
        <p:spPr bwMode="auto">
          <a:xfrm>
            <a:off x="1027609" y="4362872"/>
            <a:ext cx="6705600" cy="990600"/>
          </a:xfrm>
          <a:prstGeom prst="rect">
            <a:avLst/>
          </a:prstGeom>
          <a:noFill/>
          <a:ln w="38100">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endParaRPr lang="en-US" altLang="es-ES" b="1">
              <a:solidFill>
                <a:srgbClr val="006699"/>
              </a:solidFill>
              <a:latin typeface="Agilita Com Medium" pitchFamily="34" charset="0"/>
            </a:endParaRPr>
          </a:p>
        </p:txBody>
      </p:sp>
      <p:sp>
        <p:nvSpPr>
          <p:cNvPr id="9" name="AutoShape 2055">
            <a:extLst>
              <a:ext uri="{FF2B5EF4-FFF2-40B4-BE49-F238E27FC236}">
                <a16:creationId xmlns:a16="http://schemas.microsoft.com/office/drawing/2014/main" id="{9312327A-5AA0-4F01-BE86-3B330E56F283}"/>
              </a:ext>
            </a:extLst>
          </p:cNvPr>
          <p:cNvSpPr>
            <a:spLocks noChangeArrowheads="1"/>
          </p:cNvSpPr>
          <p:nvPr/>
        </p:nvSpPr>
        <p:spPr bwMode="auto">
          <a:xfrm>
            <a:off x="4180384" y="1619672"/>
            <a:ext cx="381000" cy="381000"/>
          </a:xfrm>
          <a:prstGeom prst="downArrow">
            <a:avLst>
              <a:gd name="adj1" fmla="val 50000"/>
              <a:gd name="adj2" fmla="val 25000"/>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s-AR" altLang="es-ES"/>
          </a:p>
        </p:txBody>
      </p:sp>
      <p:sp>
        <p:nvSpPr>
          <p:cNvPr id="10" name="AutoShape 2057">
            <a:extLst>
              <a:ext uri="{FF2B5EF4-FFF2-40B4-BE49-F238E27FC236}">
                <a16:creationId xmlns:a16="http://schemas.microsoft.com/office/drawing/2014/main" id="{10B80A74-88BF-4756-98CB-3CA881CA7A37}"/>
              </a:ext>
            </a:extLst>
          </p:cNvPr>
          <p:cNvSpPr>
            <a:spLocks noChangeArrowheads="1"/>
          </p:cNvSpPr>
          <p:nvPr/>
        </p:nvSpPr>
        <p:spPr bwMode="auto">
          <a:xfrm>
            <a:off x="4104184" y="3600872"/>
            <a:ext cx="381000" cy="381000"/>
          </a:xfrm>
          <a:prstGeom prst="downArrow">
            <a:avLst>
              <a:gd name="adj1" fmla="val 50000"/>
              <a:gd name="adj2" fmla="val 25000"/>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s-AR" altLang="es-ES"/>
          </a:p>
        </p:txBody>
      </p:sp>
      <p:sp>
        <p:nvSpPr>
          <p:cNvPr id="11" name="Rectangle 2059">
            <a:extLst>
              <a:ext uri="{FF2B5EF4-FFF2-40B4-BE49-F238E27FC236}">
                <a16:creationId xmlns:a16="http://schemas.microsoft.com/office/drawing/2014/main" id="{523E6E5C-34C1-435F-B3A2-69EC0BB48396}"/>
              </a:ext>
            </a:extLst>
          </p:cNvPr>
          <p:cNvSpPr>
            <a:spLocks noChangeArrowheads="1"/>
          </p:cNvSpPr>
          <p:nvPr/>
        </p:nvSpPr>
        <p:spPr bwMode="auto">
          <a:xfrm>
            <a:off x="1132384" y="4362872"/>
            <a:ext cx="62404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s-AR" altLang="es-ES" b="1">
                <a:solidFill>
                  <a:srgbClr val="006699"/>
                </a:solidFill>
                <a:latin typeface="Agilita Com Medium" pitchFamily="34" charset="0"/>
              </a:rPr>
              <a:t>El Banco entiende que la RSC es transversal al negocio y representa un compromiso estratégico con el desarrollo sostenible</a:t>
            </a:r>
            <a:endParaRPr lang="en-US" altLang="es-ES" b="1">
              <a:solidFill>
                <a:srgbClr val="006699"/>
              </a:solidFill>
              <a:latin typeface="Agilita Com Medium" pitchFamily="34" charset="0"/>
            </a:endParaRPr>
          </a:p>
        </p:txBody>
      </p:sp>
    </p:spTree>
    <p:extLst>
      <p:ext uri="{BB962C8B-B14F-4D97-AF65-F5344CB8AC3E}">
        <p14:creationId xmlns:p14="http://schemas.microsoft.com/office/powerpoint/2010/main" val="70892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EBEFB-8D0A-497A-AB14-D81F85672F3C}"/>
              </a:ext>
            </a:extLst>
          </p:cNvPr>
          <p:cNvSpPr>
            <a:spLocks noGrp="1"/>
          </p:cNvSpPr>
          <p:nvPr>
            <p:ph type="title"/>
          </p:nvPr>
        </p:nvSpPr>
        <p:spPr/>
        <p:txBody>
          <a:bodyPr/>
          <a:lstStyle/>
          <a:p>
            <a:r>
              <a:rPr lang="es-ES" dirty="0"/>
              <a:t>Marco conceptual</a:t>
            </a:r>
          </a:p>
        </p:txBody>
      </p:sp>
      <p:pic>
        <p:nvPicPr>
          <p:cNvPr id="4" name="Picture 2">
            <a:extLst>
              <a:ext uri="{FF2B5EF4-FFF2-40B4-BE49-F238E27FC236}">
                <a16:creationId xmlns:a16="http://schemas.microsoft.com/office/drawing/2014/main" id="{F3954BDD-50A7-4BB8-92E0-D2885A4DA7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5397" y="836712"/>
            <a:ext cx="6638925" cy="4003675"/>
          </a:xfrm>
          <a:noFill/>
        </p:spPr>
      </p:pic>
    </p:spTree>
    <p:extLst>
      <p:ext uri="{BB962C8B-B14F-4D97-AF65-F5344CB8AC3E}">
        <p14:creationId xmlns:p14="http://schemas.microsoft.com/office/powerpoint/2010/main" val="2091926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63B0E0-82E3-4F8C-A1E8-7CDE1D27BE97}"/>
              </a:ext>
            </a:extLst>
          </p:cNvPr>
          <p:cNvSpPr>
            <a:spLocks noGrp="1"/>
          </p:cNvSpPr>
          <p:nvPr>
            <p:ph type="title"/>
          </p:nvPr>
        </p:nvSpPr>
        <p:spPr/>
        <p:txBody>
          <a:bodyPr/>
          <a:lstStyle/>
          <a:p>
            <a:r>
              <a:rPr lang="es-ES" dirty="0"/>
              <a:t>Gerencia</a:t>
            </a:r>
          </a:p>
        </p:txBody>
      </p:sp>
      <p:sp>
        <p:nvSpPr>
          <p:cNvPr id="5" name="Rectangle 3075">
            <a:extLst>
              <a:ext uri="{FF2B5EF4-FFF2-40B4-BE49-F238E27FC236}">
                <a16:creationId xmlns:a16="http://schemas.microsoft.com/office/drawing/2014/main" id="{653A5E2C-9A3D-4677-8258-4D952BD4C255}"/>
              </a:ext>
            </a:extLst>
          </p:cNvPr>
          <p:cNvSpPr txBox="1">
            <a:spLocks noChangeArrowheads="1"/>
          </p:cNvSpPr>
          <p:nvPr/>
        </p:nvSpPr>
        <p:spPr>
          <a:xfrm>
            <a:off x="585678" y="188640"/>
            <a:ext cx="8534400" cy="54102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457200" indent="-457200">
              <a:buFontTx/>
              <a:buNone/>
            </a:pPr>
            <a:endParaRPr lang="es-ES" altLang="es-ES"/>
          </a:p>
          <a:p>
            <a:pPr marL="457200" indent="-457200">
              <a:buFontTx/>
              <a:buAutoNum type="arabicPeriod"/>
            </a:pPr>
            <a:r>
              <a:rPr lang="es-ES" altLang="es-ES">
                <a:solidFill>
                  <a:srgbClr val="006699"/>
                </a:solidFill>
              </a:rPr>
              <a:t>Capacitación</a:t>
            </a:r>
          </a:p>
          <a:p>
            <a:pPr marL="457200" indent="-457200">
              <a:buFontTx/>
              <a:buAutoNum type="arabicPeriod"/>
            </a:pPr>
            <a:r>
              <a:rPr lang="es-ES" altLang="es-ES">
                <a:solidFill>
                  <a:srgbClr val="006699"/>
                </a:solidFill>
              </a:rPr>
              <a:t>Coordinación </a:t>
            </a:r>
          </a:p>
          <a:p>
            <a:pPr marL="457200" indent="-457200">
              <a:buFontTx/>
              <a:buAutoNum type="arabicPeriod"/>
            </a:pPr>
            <a:r>
              <a:rPr lang="es-ES" altLang="es-ES">
                <a:solidFill>
                  <a:srgbClr val="006699"/>
                </a:solidFill>
              </a:rPr>
              <a:t>Comunicación</a:t>
            </a:r>
            <a:endParaRPr lang="es-ES" altLang="es-ES" dirty="0">
              <a:solidFill>
                <a:srgbClr val="006699"/>
              </a:solidFill>
            </a:endParaRPr>
          </a:p>
        </p:txBody>
      </p:sp>
      <p:sp>
        <p:nvSpPr>
          <p:cNvPr id="6" name="Text Box 3076">
            <a:extLst>
              <a:ext uri="{FF2B5EF4-FFF2-40B4-BE49-F238E27FC236}">
                <a16:creationId xmlns:a16="http://schemas.microsoft.com/office/drawing/2014/main" id="{048827B0-3A4F-4D1B-BB2D-47F6BEBF221B}"/>
              </a:ext>
            </a:extLst>
          </p:cNvPr>
          <p:cNvSpPr txBox="1">
            <a:spLocks noChangeArrowheads="1"/>
          </p:cNvSpPr>
          <p:nvPr/>
        </p:nvSpPr>
        <p:spPr bwMode="auto">
          <a:xfrm>
            <a:off x="4471878" y="645840"/>
            <a:ext cx="3657600"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spcBef>
                <a:spcPct val="50000"/>
              </a:spcBef>
            </a:pPr>
            <a:r>
              <a:rPr lang="es-AR" altLang="es-ES" sz="2400">
                <a:solidFill>
                  <a:srgbClr val="006699"/>
                </a:solidFill>
                <a:latin typeface="Agilita Com Medium" pitchFamily="34" charset="0"/>
              </a:rPr>
              <a:t>Iniciativas que generen valor social y ambiental</a:t>
            </a:r>
            <a:endParaRPr lang="es-ES" altLang="es-ES" sz="2400">
              <a:solidFill>
                <a:srgbClr val="006699"/>
              </a:solidFill>
              <a:latin typeface="Agilita Com Medium" pitchFamily="34" charset="0"/>
            </a:endParaRPr>
          </a:p>
          <a:p>
            <a:pPr eaLnBrk="1" hangingPunct="1">
              <a:spcBef>
                <a:spcPct val="50000"/>
              </a:spcBef>
            </a:pPr>
            <a:endParaRPr lang="es-ES" altLang="es-ES"/>
          </a:p>
        </p:txBody>
      </p:sp>
      <p:sp>
        <p:nvSpPr>
          <p:cNvPr id="10" name="Text Box 3077">
            <a:extLst>
              <a:ext uri="{FF2B5EF4-FFF2-40B4-BE49-F238E27FC236}">
                <a16:creationId xmlns:a16="http://schemas.microsoft.com/office/drawing/2014/main" id="{2A840F31-6DC9-4FDE-9865-E6BF487F0D79}"/>
              </a:ext>
            </a:extLst>
          </p:cNvPr>
          <p:cNvSpPr txBox="1">
            <a:spLocks noChangeArrowheads="1"/>
          </p:cNvSpPr>
          <p:nvPr/>
        </p:nvSpPr>
        <p:spPr bwMode="auto">
          <a:xfrm>
            <a:off x="204678" y="2285365"/>
            <a:ext cx="85344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Da a conocer el desempeño y los valores del Banco </a:t>
            </a:r>
          </a:p>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Consolida el diálogo y las relaciones con los grupos de interés; puede ser un modo de construir capital social</a:t>
            </a:r>
          </a:p>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Promueve e incentiva la replicabilidad de las políticas, prácticas y programas desarrollados</a:t>
            </a:r>
          </a:p>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Posiciona la imagen de la entidad</a:t>
            </a:r>
          </a:p>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Instala temas en la agenda</a:t>
            </a:r>
          </a:p>
          <a:p>
            <a:pPr algn="r" eaLnBrk="1" hangingPunct="1">
              <a:spcBef>
                <a:spcPct val="50000"/>
              </a:spcBef>
              <a:buClr>
                <a:srgbClr val="CC0000"/>
              </a:buClr>
              <a:buFont typeface="Wingdings" panose="05000000000000000000" pitchFamily="2" charset="2"/>
              <a:buChar char="ü"/>
            </a:pPr>
            <a:r>
              <a:rPr lang="es-AR" altLang="es-ES" dirty="0">
                <a:solidFill>
                  <a:srgbClr val="006699"/>
                </a:solidFill>
                <a:latin typeface="Agilita Com Medium" pitchFamily="34" charset="0"/>
              </a:rPr>
              <a:t>Rinde cuentas claras</a:t>
            </a:r>
          </a:p>
          <a:p>
            <a:pPr algn="r" eaLnBrk="1" hangingPunct="1">
              <a:spcBef>
                <a:spcPct val="50000"/>
              </a:spcBef>
            </a:pPr>
            <a:endParaRPr lang="es-AR" altLang="es-ES" dirty="0">
              <a:solidFill>
                <a:srgbClr val="006699"/>
              </a:solidFill>
              <a:latin typeface="Agilita Com Medium" pitchFamily="34" charset="0"/>
            </a:endParaRPr>
          </a:p>
        </p:txBody>
      </p:sp>
    </p:spTree>
    <p:extLst>
      <p:ext uri="{BB962C8B-B14F-4D97-AF65-F5344CB8AC3E}">
        <p14:creationId xmlns:p14="http://schemas.microsoft.com/office/powerpoint/2010/main" val="276802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632D5C-8E2C-45E8-AE95-210C3C418B02}"/>
              </a:ext>
            </a:extLst>
          </p:cNvPr>
          <p:cNvSpPr>
            <a:spLocks noGrp="1"/>
          </p:cNvSpPr>
          <p:nvPr>
            <p:ph type="title"/>
          </p:nvPr>
        </p:nvSpPr>
        <p:spPr/>
        <p:txBody>
          <a:bodyPr/>
          <a:lstStyle/>
          <a:p>
            <a:r>
              <a:rPr lang="es-ES" dirty="0"/>
              <a:t>Ejemplo grupos de interés</a:t>
            </a:r>
          </a:p>
        </p:txBody>
      </p:sp>
      <p:pic>
        <p:nvPicPr>
          <p:cNvPr id="4" name="Picture 8" descr="grupos de interes">
            <a:extLst>
              <a:ext uri="{FF2B5EF4-FFF2-40B4-BE49-F238E27FC236}">
                <a16:creationId xmlns:a16="http://schemas.microsoft.com/office/drawing/2014/main" id="{6867EF7F-2437-43EB-A156-CE4BE92D6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620688"/>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9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78957A-C51A-4C3F-B34E-EE5607EDF05C}"/>
              </a:ext>
            </a:extLst>
          </p:cNvPr>
          <p:cNvSpPr>
            <a:spLocks noGrp="1"/>
          </p:cNvSpPr>
          <p:nvPr>
            <p:ph type="title"/>
          </p:nvPr>
        </p:nvSpPr>
        <p:spPr/>
        <p:txBody>
          <a:bodyPr/>
          <a:lstStyle/>
          <a:p>
            <a:r>
              <a:rPr lang="es-ES" dirty="0"/>
              <a:t>El informe de sostenibilidad</a:t>
            </a:r>
          </a:p>
        </p:txBody>
      </p:sp>
      <p:graphicFrame>
        <p:nvGraphicFramePr>
          <p:cNvPr id="4" name="4 Marcador de contenido">
            <a:extLst>
              <a:ext uri="{FF2B5EF4-FFF2-40B4-BE49-F238E27FC236}">
                <a16:creationId xmlns:a16="http://schemas.microsoft.com/office/drawing/2014/main" id="{516AC16D-C37B-4816-B1B7-65AC2B8A5DB4}"/>
              </a:ext>
            </a:extLst>
          </p:cNvPr>
          <p:cNvGraphicFramePr>
            <a:graphicFrameLocks noGrp="1"/>
          </p:cNvGraphicFramePr>
          <p:nvPr>
            <p:ph idx="1"/>
            <p:extLst>
              <p:ext uri="{D42A27DB-BD31-4B8C-83A1-F6EECF244321}">
                <p14:modId xmlns:p14="http://schemas.microsoft.com/office/powerpoint/2010/main" val="1102717547"/>
              </p:ext>
            </p:extLst>
          </p:nvPr>
        </p:nvGraphicFramePr>
        <p:xfrm>
          <a:off x="395536" y="659130"/>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793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3C5D1F-4D03-47DA-BBA7-497E674DAFDF}"/>
              </a:ext>
            </a:extLst>
          </p:cNvPr>
          <p:cNvSpPr>
            <a:spLocks noGrp="1"/>
          </p:cNvSpPr>
          <p:nvPr>
            <p:ph type="title"/>
          </p:nvPr>
        </p:nvSpPr>
        <p:spPr/>
        <p:txBody>
          <a:bodyPr/>
          <a:lstStyle/>
          <a:p>
            <a:r>
              <a:rPr lang="es-ES" dirty="0"/>
              <a:t>Proceso de creación</a:t>
            </a:r>
          </a:p>
        </p:txBody>
      </p:sp>
      <p:pic>
        <p:nvPicPr>
          <p:cNvPr id="4" name="Picture 2">
            <a:extLst>
              <a:ext uri="{FF2B5EF4-FFF2-40B4-BE49-F238E27FC236}">
                <a16:creationId xmlns:a16="http://schemas.microsoft.com/office/drawing/2014/main" id="{470576E3-FA96-449B-BA18-ABF51B74D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281" y="476672"/>
            <a:ext cx="86106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G:\Recursos Humanos\Cc1260\Accenture\GGalicia\DG\11.Programa 2008\presentaciones\Responsabilidad Social Corp\Imagenes\Rosario-copy.jpg">
            <a:extLst>
              <a:ext uri="{FF2B5EF4-FFF2-40B4-BE49-F238E27FC236}">
                <a16:creationId xmlns:a16="http://schemas.microsoft.com/office/drawing/2014/main" id="{4FE1762D-3034-467F-8F3D-2211FBCFB41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2597"/>
          <a:stretch>
            <a:fillRect/>
          </a:stretch>
        </p:blipFill>
        <p:spPr bwMode="auto">
          <a:xfrm>
            <a:off x="5020865" y="2109995"/>
            <a:ext cx="3657600"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112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1BF238-1BF7-4376-A77A-E96414D39B08}"/>
              </a:ext>
            </a:extLst>
          </p:cNvPr>
          <p:cNvSpPr>
            <a:spLocks noGrp="1"/>
          </p:cNvSpPr>
          <p:nvPr>
            <p:ph type="title"/>
          </p:nvPr>
        </p:nvSpPr>
        <p:spPr/>
        <p:txBody>
          <a:bodyPr/>
          <a:lstStyle/>
          <a:p>
            <a:r>
              <a:rPr lang="es-ES" dirty="0"/>
              <a:t>Claves del informe</a:t>
            </a:r>
          </a:p>
        </p:txBody>
      </p:sp>
      <p:sp>
        <p:nvSpPr>
          <p:cNvPr id="4" name="Rectangle 7">
            <a:extLst>
              <a:ext uri="{FF2B5EF4-FFF2-40B4-BE49-F238E27FC236}">
                <a16:creationId xmlns:a16="http://schemas.microsoft.com/office/drawing/2014/main" id="{1BB48388-1E0D-49B2-A171-A94ABFCF7782}"/>
              </a:ext>
            </a:extLst>
          </p:cNvPr>
          <p:cNvSpPr txBox="1">
            <a:spLocks noChangeArrowheads="1"/>
          </p:cNvSpPr>
          <p:nvPr/>
        </p:nvSpPr>
        <p:spPr>
          <a:xfrm>
            <a:off x="537576" y="476672"/>
            <a:ext cx="8305800" cy="51816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buClr>
                <a:srgbClr val="FF9900"/>
              </a:buClr>
              <a:buFont typeface="Wingdings" panose="05000000000000000000" pitchFamily="2" charset="2"/>
              <a:buChar char="v"/>
            </a:pPr>
            <a:endParaRPr lang="es-AR" altLang="es-ES">
              <a:solidFill>
                <a:srgbClr val="006699"/>
              </a:solidFill>
            </a:endParaRPr>
          </a:p>
          <a:p>
            <a:pPr>
              <a:buClr>
                <a:srgbClr val="FF9900"/>
              </a:buClr>
              <a:buFont typeface="Wingdings" panose="05000000000000000000" pitchFamily="2" charset="2"/>
              <a:buChar char="v"/>
            </a:pPr>
            <a:r>
              <a:rPr lang="es-AR" altLang="es-ES">
                <a:solidFill>
                  <a:srgbClr val="006699"/>
                </a:solidFill>
              </a:rPr>
              <a:t>Buenas políticas de personas</a:t>
            </a:r>
          </a:p>
          <a:p>
            <a:pPr>
              <a:buClr>
                <a:srgbClr val="FF9900"/>
              </a:buClr>
              <a:buFont typeface="Wingdings" panose="05000000000000000000" pitchFamily="2" charset="2"/>
              <a:buChar char="v"/>
            </a:pPr>
            <a:r>
              <a:rPr lang="es-AR" altLang="es-ES">
                <a:solidFill>
                  <a:srgbClr val="006699"/>
                </a:solidFill>
              </a:rPr>
              <a:t>“Juego limpio” con el consumidor</a:t>
            </a:r>
          </a:p>
          <a:p>
            <a:pPr>
              <a:buClr>
                <a:srgbClr val="FF9900"/>
              </a:buClr>
              <a:buFont typeface="Wingdings" panose="05000000000000000000" pitchFamily="2" charset="2"/>
              <a:buChar char="v"/>
            </a:pPr>
            <a:r>
              <a:rPr lang="es-AR" altLang="es-ES">
                <a:solidFill>
                  <a:srgbClr val="006699"/>
                </a:solidFill>
              </a:rPr>
              <a:t>Buen Gobierno Corporativo</a:t>
            </a:r>
          </a:p>
          <a:p>
            <a:pPr>
              <a:buClr>
                <a:srgbClr val="FF9900"/>
              </a:buClr>
              <a:buFont typeface="Wingdings" panose="05000000000000000000" pitchFamily="2" charset="2"/>
              <a:buChar char="v"/>
            </a:pPr>
            <a:r>
              <a:rPr lang="es-AR" altLang="es-ES">
                <a:solidFill>
                  <a:srgbClr val="006699"/>
                </a:solidFill>
              </a:rPr>
              <a:t>Activismo ambiental</a:t>
            </a:r>
          </a:p>
          <a:p>
            <a:pPr>
              <a:buClr>
                <a:srgbClr val="FF9900"/>
              </a:buClr>
              <a:buFont typeface="Wingdings" panose="05000000000000000000" pitchFamily="2" charset="2"/>
              <a:buChar char="v"/>
            </a:pPr>
            <a:r>
              <a:rPr lang="es-AR" altLang="es-ES">
                <a:solidFill>
                  <a:srgbClr val="006699"/>
                </a:solidFill>
              </a:rPr>
              <a:t>Compromiso con las causas de interés público</a:t>
            </a:r>
          </a:p>
          <a:p>
            <a:pPr>
              <a:buClr>
                <a:srgbClr val="FF9900"/>
              </a:buClr>
              <a:buFont typeface="Wingdings" panose="05000000000000000000" pitchFamily="2" charset="2"/>
              <a:buChar char="v"/>
            </a:pPr>
            <a:r>
              <a:rPr lang="es-AR" altLang="es-ES">
                <a:solidFill>
                  <a:srgbClr val="006699"/>
                </a:solidFill>
              </a:rPr>
              <a:t>Comportamiento ético consistente</a:t>
            </a:r>
          </a:p>
          <a:p>
            <a:pPr>
              <a:buClr>
                <a:srgbClr val="FF9900"/>
              </a:buClr>
              <a:buFont typeface="Wingdings" panose="05000000000000000000" pitchFamily="2" charset="2"/>
              <a:buChar char="v"/>
            </a:pPr>
            <a:r>
              <a:rPr lang="es-AR" altLang="es-ES">
                <a:solidFill>
                  <a:srgbClr val="006699"/>
                </a:solidFill>
              </a:rPr>
              <a:t>Transparencia de la información</a:t>
            </a:r>
            <a:endParaRPr lang="es-ES" altLang="es-ES" dirty="0">
              <a:solidFill>
                <a:srgbClr val="006699"/>
              </a:solidFill>
            </a:endParaRPr>
          </a:p>
        </p:txBody>
      </p:sp>
    </p:spTree>
    <p:extLst>
      <p:ext uri="{BB962C8B-B14F-4D97-AF65-F5344CB8AC3E}">
        <p14:creationId xmlns:p14="http://schemas.microsoft.com/office/powerpoint/2010/main" val="614153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B06445-9A5A-4F88-BFB3-B4A90033B8C3}"/>
              </a:ext>
            </a:extLst>
          </p:cNvPr>
          <p:cNvSpPr>
            <a:spLocks noGrp="1"/>
          </p:cNvSpPr>
          <p:nvPr>
            <p:ph type="title"/>
          </p:nvPr>
        </p:nvSpPr>
        <p:spPr/>
        <p:txBody>
          <a:bodyPr/>
          <a:lstStyle/>
          <a:p>
            <a:r>
              <a:rPr lang="es-ES" dirty="0"/>
              <a:t>Estrategias de RSC (I)</a:t>
            </a:r>
          </a:p>
        </p:txBody>
      </p:sp>
      <p:sp>
        <p:nvSpPr>
          <p:cNvPr id="3" name="Marcador de contenido 2">
            <a:extLst>
              <a:ext uri="{FF2B5EF4-FFF2-40B4-BE49-F238E27FC236}">
                <a16:creationId xmlns:a16="http://schemas.microsoft.com/office/drawing/2014/main" id="{AF723216-8730-4007-9641-534937DFE92E}"/>
              </a:ext>
            </a:extLst>
          </p:cNvPr>
          <p:cNvSpPr>
            <a:spLocks noGrp="1"/>
          </p:cNvSpPr>
          <p:nvPr>
            <p:ph idx="1"/>
          </p:nvPr>
        </p:nvSpPr>
        <p:spPr/>
        <p:txBody>
          <a:bodyPr>
            <a:normAutofit fontScale="62500" lnSpcReduction="20000"/>
          </a:bodyPr>
          <a:lstStyle/>
          <a:p>
            <a:pPr fontAlgn="base"/>
            <a:r>
              <a:rPr lang="es-ES" b="1" dirty="0"/>
              <a:t>Eliminación del peligro voluntariamente</a:t>
            </a:r>
          </a:p>
          <a:p>
            <a:pPr marL="0" indent="0" fontAlgn="base">
              <a:buNone/>
            </a:pPr>
            <a:endParaRPr lang="es-ES" dirty="0"/>
          </a:p>
          <a:p>
            <a:pPr marL="0" indent="0" fontAlgn="base">
              <a:buNone/>
            </a:pPr>
            <a:r>
              <a:rPr lang="es-ES" dirty="0"/>
              <a:t>Las empresas con responsabilidad social suelen actuar voluntariamente para eliminar las prácticas de producción que podrían causar un daño para el público, independientemente de si están obligadas por la ley. Por ejemplo, una empresa podría instituir un programa de control de riesgos que incluye medidas para proteger al público de la exposición a sustancias peligrosas a través de la educación y la sensibilización. Una planta que utiliza productos químicos podría implementar una lista de verificación de inspección de seguridad para la guía personal en las mejores prácticas de manejo de materiales y sustancias potencialmente peligrosas. Una empresa que hace vibración y ruido excesivo podría analizar los efectos que su trabajo tiene sobre el medio ambiente por la topografía de los residentes locales. La información recibida podría utilizarse para ajustar las actividades y desarrollar una insonorización para disminuir la exposición pública a la contaminación del ruido.</a:t>
            </a:r>
          </a:p>
          <a:p>
            <a:endParaRPr lang="es-ES" dirty="0"/>
          </a:p>
        </p:txBody>
      </p:sp>
    </p:spTree>
    <p:extLst>
      <p:ext uri="{BB962C8B-B14F-4D97-AF65-F5344CB8AC3E}">
        <p14:creationId xmlns:p14="http://schemas.microsoft.com/office/powerpoint/2010/main" val="240071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3FCF2-375F-45A1-BF3D-25214113D3A3}"/>
              </a:ext>
            </a:extLst>
          </p:cNvPr>
          <p:cNvSpPr>
            <a:spLocks noGrp="1"/>
          </p:cNvSpPr>
          <p:nvPr>
            <p:ph type="title"/>
          </p:nvPr>
        </p:nvSpPr>
        <p:spPr/>
        <p:txBody>
          <a:bodyPr/>
          <a:lstStyle/>
          <a:p>
            <a:r>
              <a:rPr lang="es-ES" dirty="0"/>
              <a:t>Estrategias de RSC (II)</a:t>
            </a:r>
          </a:p>
        </p:txBody>
      </p:sp>
      <p:sp>
        <p:nvSpPr>
          <p:cNvPr id="3" name="Marcador de contenido 2">
            <a:extLst>
              <a:ext uri="{FF2B5EF4-FFF2-40B4-BE49-F238E27FC236}">
                <a16:creationId xmlns:a16="http://schemas.microsoft.com/office/drawing/2014/main" id="{7D2A2CB2-79A4-42C7-83DF-483A17C1C735}"/>
              </a:ext>
            </a:extLst>
          </p:cNvPr>
          <p:cNvSpPr>
            <a:spLocks noGrp="1"/>
          </p:cNvSpPr>
          <p:nvPr>
            <p:ph idx="1"/>
          </p:nvPr>
        </p:nvSpPr>
        <p:spPr/>
        <p:txBody>
          <a:bodyPr>
            <a:normAutofit fontScale="92500" lnSpcReduction="20000"/>
          </a:bodyPr>
          <a:lstStyle/>
          <a:p>
            <a:pPr fontAlgn="base"/>
            <a:r>
              <a:rPr lang="es-ES" b="1" dirty="0"/>
              <a:t>Desarrollo comunidad</a:t>
            </a:r>
          </a:p>
          <a:p>
            <a:pPr marL="0" indent="0" fontAlgn="base">
              <a:buNone/>
            </a:pPr>
            <a:endParaRPr lang="es-ES" dirty="0"/>
          </a:p>
          <a:p>
            <a:pPr marL="0" indent="0" fontAlgn="base">
              <a:buNone/>
            </a:pPr>
            <a:r>
              <a:rPr lang="es-ES" dirty="0"/>
              <a:t>Las compañías, empresas y corporaciones relacionadas con la responsabilidad social se alinean con las instituciones adecuadas para crear un mejor ambiente para vivir y trabajar. Por ejemplo, una corporación o empresa puede crear una fundación para ayudar en el aprendizaje o la educación para el público. Esta acción se considera como un activo a todas las comunidades que sirve, mientras se desarrolla un perfil público positivo.</a:t>
            </a:r>
          </a:p>
          <a:p>
            <a:endParaRPr lang="es-ES" dirty="0"/>
          </a:p>
        </p:txBody>
      </p:sp>
    </p:spTree>
    <p:extLst>
      <p:ext uri="{BB962C8B-B14F-4D97-AF65-F5344CB8AC3E}">
        <p14:creationId xmlns:p14="http://schemas.microsoft.com/office/powerpoint/2010/main" val="4061936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0A17D-A5EA-4CF3-A4C5-84DC6ABE723C}"/>
              </a:ext>
            </a:extLst>
          </p:cNvPr>
          <p:cNvSpPr>
            <a:spLocks noGrp="1"/>
          </p:cNvSpPr>
          <p:nvPr>
            <p:ph type="title"/>
          </p:nvPr>
        </p:nvSpPr>
        <p:spPr/>
        <p:txBody>
          <a:bodyPr/>
          <a:lstStyle/>
          <a:p>
            <a:r>
              <a:rPr lang="es-ES" dirty="0"/>
              <a:t>Estrategias de RSC (III)</a:t>
            </a:r>
          </a:p>
        </p:txBody>
      </p:sp>
      <p:sp>
        <p:nvSpPr>
          <p:cNvPr id="3" name="Marcador de contenido 2">
            <a:extLst>
              <a:ext uri="{FF2B5EF4-FFF2-40B4-BE49-F238E27FC236}">
                <a16:creationId xmlns:a16="http://schemas.microsoft.com/office/drawing/2014/main" id="{8FA3706A-74E2-4CDE-8E1B-63B37828A6B7}"/>
              </a:ext>
            </a:extLst>
          </p:cNvPr>
          <p:cNvSpPr>
            <a:spLocks noGrp="1"/>
          </p:cNvSpPr>
          <p:nvPr>
            <p:ph idx="1"/>
          </p:nvPr>
        </p:nvSpPr>
        <p:spPr/>
        <p:txBody>
          <a:bodyPr>
            <a:normAutofit fontScale="70000" lnSpcReduction="20000"/>
          </a:bodyPr>
          <a:lstStyle/>
          <a:p>
            <a:pPr fontAlgn="base"/>
            <a:r>
              <a:rPr lang="es-ES" b="1" dirty="0"/>
              <a:t>Filantropía</a:t>
            </a:r>
          </a:p>
          <a:p>
            <a:pPr marL="0" indent="0" fontAlgn="base">
              <a:buNone/>
            </a:pPr>
            <a:endParaRPr lang="es-ES" dirty="0"/>
          </a:p>
          <a:p>
            <a:pPr marL="0" indent="0" fontAlgn="base">
              <a:buNone/>
            </a:pPr>
            <a:r>
              <a:rPr lang="es-ES" dirty="0"/>
              <a:t>Las empresas involucradas en la filantropía hacen contribuciones monetarias que proporcionan ayuda a organizaciones caritativas locales, educativas y relacionadas con la salud para ayudar a las comunidades marginadas o empobrecidas. Esta acción puede ayudar a las personas en las habilidades comerciales para reducir la pobreza, proporcionar educación y ayudar al medio ambiente. Por ejemplo, la Fundación Bill y Melinda Gates se centra en las iniciativas globales para los problemas de educación, agricultura y salud, donando computadoras a las escuelas y financiando trabajos sobre las vacunas para prevenir la poliomielitis y el VIH/SIDA.</a:t>
            </a:r>
          </a:p>
          <a:p>
            <a:endParaRPr lang="es-ES" dirty="0"/>
          </a:p>
        </p:txBody>
      </p:sp>
    </p:spTree>
    <p:extLst>
      <p:ext uri="{BB962C8B-B14F-4D97-AF65-F5344CB8AC3E}">
        <p14:creationId xmlns:p14="http://schemas.microsoft.com/office/powerpoint/2010/main" val="111739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16DC8-E991-4E26-B51E-AE0446DCAE9C}"/>
              </a:ext>
            </a:extLst>
          </p:cNvPr>
          <p:cNvSpPr>
            <a:spLocks noGrp="1"/>
          </p:cNvSpPr>
          <p:nvPr>
            <p:ph type="title"/>
          </p:nvPr>
        </p:nvSpPr>
        <p:spPr/>
        <p:txBody>
          <a:bodyPr/>
          <a:lstStyle/>
          <a:p>
            <a:r>
              <a:rPr lang="es-ES" dirty="0"/>
              <a:t>Estrategias de RSC (IV)</a:t>
            </a:r>
          </a:p>
        </p:txBody>
      </p:sp>
      <p:sp>
        <p:nvSpPr>
          <p:cNvPr id="3" name="Marcador de contenido 2">
            <a:extLst>
              <a:ext uri="{FF2B5EF4-FFF2-40B4-BE49-F238E27FC236}">
                <a16:creationId xmlns:a16="http://schemas.microsoft.com/office/drawing/2014/main" id="{87182F91-5DB9-43C4-8C31-2001D3B03AF9}"/>
              </a:ext>
            </a:extLst>
          </p:cNvPr>
          <p:cNvSpPr>
            <a:spLocks noGrp="1"/>
          </p:cNvSpPr>
          <p:nvPr>
            <p:ph idx="1"/>
          </p:nvPr>
        </p:nvSpPr>
        <p:spPr/>
        <p:txBody>
          <a:bodyPr>
            <a:normAutofit fontScale="70000" lnSpcReduction="20000"/>
          </a:bodyPr>
          <a:lstStyle/>
          <a:p>
            <a:pPr fontAlgn="base"/>
            <a:r>
              <a:rPr lang="es-ES" b="1" dirty="0"/>
              <a:t>Crear un valor compartido</a:t>
            </a:r>
          </a:p>
          <a:p>
            <a:pPr marL="0" indent="0" fontAlgn="base">
              <a:buNone/>
            </a:pPr>
            <a:endParaRPr lang="es-ES" dirty="0"/>
          </a:p>
          <a:p>
            <a:pPr marL="0" indent="0" fontAlgn="base">
              <a:buNone/>
            </a:pPr>
            <a:r>
              <a:rPr lang="es-ES" dirty="0"/>
              <a:t>Los intereses de responsabilidad corporativa suelen referirse como la creación de valor compartido o CSV, que se basa en la conexión entre el éxito empresarial y el bienestar social. Puesto que una empresa necesita una fuerza laboral productiva para funcionar, la salud y la educación son elementos clave para esa ecuación. Los negocios rentables y exitosos deben prosperar para que la sociedad pueda desarrollarse y sobrevivir. Un ejemplo de cómo funciona la CSV puede ser un concurso patrocinado por la empresa, que implica un proyecto para mejorar la gestión y el acceso de agua utilizada por una comunidad agrícola, para fomentar la salud pública.</a:t>
            </a:r>
          </a:p>
          <a:p>
            <a:endParaRPr lang="es-ES" dirty="0"/>
          </a:p>
        </p:txBody>
      </p:sp>
    </p:spTree>
    <p:extLst>
      <p:ext uri="{BB962C8B-B14F-4D97-AF65-F5344CB8AC3E}">
        <p14:creationId xmlns:p14="http://schemas.microsoft.com/office/powerpoint/2010/main" val="3339376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204A7-0215-43F9-8077-1F54397EB2FA}"/>
              </a:ext>
            </a:extLst>
          </p:cNvPr>
          <p:cNvSpPr>
            <a:spLocks noGrp="1"/>
          </p:cNvSpPr>
          <p:nvPr>
            <p:ph type="title"/>
          </p:nvPr>
        </p:nvSpPr>
        <p:spPr/>
        <p:txBody>
          <a:bodyPr/>
          <a:lstStyle/>
          <a:p>
            <a:r>
              <a:rPr lang="es-ES" dirty="0"/>
              <a:t>Estrategias de RSC (V)</a:t>
            </a:r>
          </a:p>
        </p:txBody>
      </p:sp>
      <p:sp>
        <p:nvSpPr>
          <p:cNvPr id="3" name="Marcador de contenido 2">
            <a:extLst>
              <a:ext uri="{FF2B5EF4-FFF2-40B4-BE49-F238E27FC236}">
                <a16:creationId xmlns:a16="http://schemas.microsoft.com/office/drawing/2014/main" id="{1A93EC78-8F7B-4EBD-BD4B-F2523FB87B89}"/>
              </a:ext>
            </a:extLst>
          </p:cNvPr>
          <p:cNvSpPr>
            <a:spLocks noGrp="1"/>
          </p:cNvSpPr>
          <p:nvPr>
            <p:ph idx="1"/>
          </p:nvPr>
        </p:nvSpPr>
        <p:spPr/>
        <p:txBody>
          <a:bodyPr>
            <a:normAutofit fontScale="70000" lnSpcReduction="20000"/>
          </a:bodyPr>
          <a:lstStyle/>
          <a:p>
            <a:pPr fontAlgn="base"/>
            <a:r>
              <a:rPr lang="es-ES" b="1" dirty="0"/>
              <a:t>Educación social y conciencia</a:t>
            </a:r>
          </a:p>
          <a:p>
            <a:pPr marL="0" indent="0" fontAlgn="base">
              <a:buNone/>
            </a:pPr>
            <a:endParaRPr lang="es-ES"/>
          </a:p>
          <a:p>
            <a:pPr marL="0" indent="0" fontAlgn="base">
              <a:buNone/>
            </a:pPr>
            <a:r>
              <a:rPr lang="es-ES"/>
              <a:t>Las </a:t>
            </a:r>
            <a:r>
              <a:rPr lang="es-ES" dirty="0"/>
              <a:t>empresas que participan en la inversión socialmente responsable utilizan el posicionamiento para presionar a las empresas a adoptar un comportamiento socialmente responsable. Para ello, utilizan los medios de comunicación y distribución de Internet para exponer las actividades potencialmente perjudiciales de las organizaciones. Esto crea un diálogo educativo para el público mediante el desarrollo de la conciencia social de la comunidad. Este tipo de activismo colectivo puede ser afectivo para alcanzar objetivos de sensibilización y educación social. Integrar una estrategia de sensibilización social en el modelo de negocio puede ayudar también a las empresas en el seguimiento activo del cumplimiento de normas de ética empresarial y leyes aplicables.</a:t>
            </a:r>
          </a:p>
          <a:p>
            <a:endParaRPr lang="es-ES" dirty="0"/>
          </a:p>
        </p:txBody>
      </p:sp>
    </p:spTree>
    <p:extLst>
      <p:ext uri="{BB962C8B-B14F-4D97-AF65-F5344CB8AC3E}">
        <p14:creationId xmlns:p14="http://schemas.microsoft.com/office/powerpoint/2010/main" val="25539683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2413</TotalTime>
  <Words>1259</Words>
  <Application>Microsoft Office PowerPoint</Application>
  <PresentationFormat>Presentación en pantalla (4:3)</PresentationFormat>
  <Paragraphs>94</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Agilita Com Medium</vt:lpstr>
      <vt:lpstr>Arial</vt:lpstr>
      <vt:lpstr>Times New Roman</vt:lpstr>
      <vt:lpstr>Verdana</vt:lpstr>
      <vt:lpstr>Wingdings</vt:lpstr>
      <vt:lpstr>Wingdings 2</vt:lpstr>
      <vt:lpstr>Aspecto</vt:lpstr>
      <vt:lpstr>ILPO 55</vt:lpstr>
      <vt:lpstr>RSC</vt:lpstr>
      <vt:lpstr>Los 5 principios que rigen la RSC</vt:lpstr>
      <vt:lpstr>Por qué es importante</vt:lpstr>
      <vt:lpstr>Ámbitos de la RSC</vt:lpstr>
      <vt:lpstr>Marco conceptual</vt:lpstr>
      <vt:lpstr>Marco conceptual</vt:lpstr>
      <vt:lpstr>Gerencia</vt:lpstr>
      <vt:lpstr>Ejemplo grupos de interés</vt:lpstr>
      <vt:lpstr>El informe de sostenibilidad</vt:lpstr>
      <vt:lpstr>Proceso de creación</vt:lpstr>
      <vt:lpstr>Claves del informe</vt:lpstr>
      <vt:lpstr>Estrategias de RSC (I)</vt:lpstr>
      <vt:lpstr>Estrategias de RSC (II)</vt:lpstr>
      <vt:lpstr>Estrategias de RSC (III)</vt:lpstr>
      <vt:lpstr>Estrategias de RSC (IV)</vt:lpstr>
      <vt:lpstr>Estrategias de RSC (V)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ILPO 55</dc:title>
  <dc:creator>Alicia</dc:creator>
  <cp:lastModifiedBy>Alicia Berlanga</cp:lastModifiedBy>
  <cp:revision>120</cp:revision>
  <dcterms:created xsi:type="dcterms:W3CDTF">2015-02-15T09:57:06Z</dcterms:created>
  <dcterms:modified xsi:type="dcterms:W3CDTF">2017-09-09T17:15:56Z</dcterms:modified>
</cp:coreProperties>
</file>